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53" r:id="rId2"/>
    <p:sldId id="412" r:id="rId3"/>
    <p:sldId id="618" r:id="rId4"/>
    <p:sldId id="464" r:id="rId5"/>
    <p:sldId id="457" r:id="rId6"/>
    <p:sldId id="598" r:id="rId7"/>
    <p:sldId id="605" r:id="rId8"/>
    <p:sldId id="611" r:id="rId9"/>
    <p:sldId id="613" r:id="rId10"/>
    <p:sldId id="609" r:id="rId11"/>
    <p:sldId id="612" r:id="rId12"/>
    <p:sldId id="607" r:id="rId13"/>
    <p:sldId id="610" r:id="rId14"/>
    <p:sldId id="606" r:id="rId15"/>
    <p:sldId id="614" r:id="rId16"/>
    <p:sldId id="615" r:id="rId17"/>
    <p:sldId id="616" r:id="rId18"/>
    <p:sldId id="617" r:id="rId19"/>
    <p:sldId id="411" r:id="rId20"/>
    <p:sldId id="409" r:id="rId21"/>
  </p:sldIdLst>
  <p:sldSz cx="12192000" cy="6858000"/>
  <p:notesSz cx="6797675" cy="987425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pitchFamily="2" charset="-122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4">
          <p15:clr>
            <a:srgbClr val="A4A3A4"/>
          </p15:clr>
        </p15:guide>
        <p15:guide id="2" pos="22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9CC"/>
    <a:srgbClr val="4695DC"/>
    <a:srgbClr val="00CED1"/>
    <a:srgbClr val="00DFE1"/>
    <a:srgbClr val="00FDFF"/>
    <a:srgbClr val="4597E2"/>
    <a:srgbClr val="4EA2EC"/>
    <a:srgbClr val="2393E6"/>
    <a:srgbClr val="238EDC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50"/>
    <p:restoredTop sz="83041" autoAdjust="0"/>
  </p:normalViewPr>
  <p:slideViewPr>
    <p:cSldViewPr>
      <p:cViewPr varScale="1">
        <p:scale>
          <a:sx n="73" d="100"/>
          <a:sy n="73" d="100"/>
        </p:scale>
        <p:origin x="60" y="40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0" y="-940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64"/>
        <p:guide pos="22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C3ACB5B-5F27-457B-9F68-E2140727B65E}" type="datetimeFigureOut">
              <a:rPr lang="vi-VN"/>
              <a:pPr>
                <a:defRPr/>
              </a:pPr>
              <a:t>17/08/2020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2941ADC-5D6F-4D53-99A6-3D09A1FD094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025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4" name="Text Box 11"/>
          <p:cNvSpPr txBox="1">
            <a:spLocks noChangeArrowheads="1"/>
          </p:cNvSpPr>
          <p:nvPr/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3849688" y="0"/>
            <a:ext cx="2944812" cy="4937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6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1363"/>
            <a:ext cx="6551613" cy="368617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46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691063"/>
            <a:ext cx="5421313" cy="4427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3328" name="Text Box 15"/>
          <p:cNvSpPr txBox="1">
            <a:spLocks noChangeArrowheads="1"/>
          </p:cNvSpPr>
          <p:nvPr/>
        </p:nvSpPr>
        <p:spPr bwMode="auto">
          <a:xfrm>
            <a:off x="0" y="9378950"/>
            <a:ext cx="2944813" cy="4937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378950"/>
            <a:ext cx="2928937" cy="477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01613" algn="r" eaLnBrk="1" hangingPunct="1">
              <a:buClrTx/>
              <a:buSzPct val="45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215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/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Hội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VNPT </a:t>
            </a:r>
            <a:r>
              <a:rPr lang="en-US" dirty="0" err="1"/>
              <a:t>xin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“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59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14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51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670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304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368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556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, VNPT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VNPT </a:t>
            </a:r>
            <a:r>
              <a:rPr lang="en-US" dirty="0" err="1"/>
              <a:t>là</a:t>
            </a:r>
            <a:r>
              <a:rPr lang="en-US" dirty="0"/>
              <a:t> VNPT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phủ</a:t>
            </a:r>
            <a:r>
              <a:rPr lang="en-US" dirty="0"/>
              <a:t>,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TW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Ph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VNPT </a:t>
            </a:r>
            <a:r>
              <a:rPr lang="vi-VN" dirty="0"/>
              <a:t>ư</a:t>
            </a:r>
            <a:r>
              <a:rPr lang="en-US" dirty="0"/>
              <a:t>u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Vinh,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tỉnh,từ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2015 </a:t>
            </a:r>
            <a:r>
              <a:rPr lang="en-US" dirty="0" err="1"/>
              <a:t>đến</a:t>
            </a:r>
            <a:r>
              <a:rPr lang="en-US" dirty="0"/>
              <a:t> nay, VNPT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kêt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CNTT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HIS </a:t>
            </a:r>
            <a:r>
              <a:rPr lang="en-US" dirty="0" err="1"/>
              <a:t>gần</a:t>
            </a:r>
            <a:r>
              <a:rPr lang="en-US" dirty="0"/>
              <a:t> 100 đ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vị</a:t>
            </a:r>
            <a:r>
              <a:rPr lang="en-US" dirty="0"/>
              <a:t>, 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YTCS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08/2020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02 </a:t>
            </a:r>
            <a:r>
              <a:rPr lang="en-US" dirty="0" err="1"/>
              <a:t>huyện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Kè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tỉnh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đ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VNPT LIS.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VNPT RIS/PACS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BV ĐH </a:t>
            </a:r>
            <a:r>
              <a:rPr lang="en-US" dirty="0" err="1"/>
              <a:t>Trà</a:t>
            </a:r>
            <a:r>
              <a:rPr lang="en-US" dirty="0"/>
              <a:t> Vinh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06/2019 </a:t>
            </a:r>
            <a:r>
              <a:rPr lang="en-US" dirty="0" err="1"/>
              <a:t>đến</a:t>
            </a:r>
            <a:r>
              <a:rPr lang="en-US" dirty="0"/>
              <a:t> nay.</a:t>
            </a:r>
          </a:p>
          <a:p>
            <a:pPr marL="171450" indent="-171450">
              <a:buFontTx/>
              <a:buChar char="-"/>
            </a:pPr>
            <a:r>
              <a:rPr lang="en-US" dirty="0"/>
              <a:t>----------</a:t>
            </a:r>
          </a:p>
          <a:p>
            <a:pPr marL="0" indent="0">
              <a:buFontTx/>
              <a:buNone/>
            </a:pPr>
            <a:r>
              <a:rPr lang="en-US" dirty="0"/>
              <a:t>Qua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VNPT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cntt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23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54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đó</a:t>
            </a:r>
            <a:r>
              <a:rPr lang="en-US" dirty="0"/>
              <a:t> VNPT </a:t>
            </a:r>
            <a:r>
              <a:rPr lang="en-US" dirty="0" err="1"/>
              <a:t>cũn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20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11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0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mà</a:t>
            </a:r>
            <a:r>
              <a:rPr lang="en-US" dirty="0"/>
              <a:t> VNPT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BV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Giái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dung </a:t>
            </a:r>
            <a:r>
              <a:rPr lang="en-US" dirty="0" err="1"/>
              <a:t>tiềm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635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70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0A5DC13-DC3E-481B-AC72-D2639EECE33B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90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C0170D6-445E-4A57-94FC-16CF3B9402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BA31CBB-D404-40C4-989F-7AAA5A5C5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7" y="274638"/>
            <a:ext cx="2681816" cy="5835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9734" y="274638"/>
            <a:ext cx="7846484" cy="5835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C687A9A-2DF7-42B8-A576-6F6C5F42D9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71C40-DEF8-4F6E-9F20-784B2B583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3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2586BF2-F612-42C3-9432-643002EB93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588"/>
            <a:ext cx="37766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2E41ED6-9795-4B65-BFBF-CCB5A3E908D0}"/>
              </a:ext>
            </a:extLst>
          </p:cNvPr>
          <p:cNvSpPr txBox="1"/>
          <p:nvPr userDrawn="1"/>
        </p:nvSpPr>
        <p:spPr>
          <a:xfrm>
            <a:off x="314325" y="2551113"/>
            <a:ext cx="5038725" cy="15557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000">
              <a:solidFill>
                <a:schemeClr val="bg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55243AC-A3C4-4AC2-B398-181CF6DF6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186238"/>
            <a:ext cx="37242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idx="11"/>
          </p:nvPr>
        </p:nvSpPr>
        <p:spPr>
          <a:xfrm>
            <a:off x="314216" y="2471952"/>
            <a:ext cx="5038163" cy="44215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2"/>
          </p:nvPr>
        </p:nvSpPr>
        <p:spPr>
          <a:xfrm>
            <a:off x="6544686" y="3429000"/>
            <a:ext cx="5038163" cy="51489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baseline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14216" y="2914110"/>
            <a:ext cx="5038163" cy="119268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1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AB2039C-C042-4E76-B12C-5239257AC4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0260321-25D8-434C-A171-85A249A2F2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9734" y="1600200"/>
            <a:ext cx="5264151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084" y="1600200"/>
            <a:ext cx="5264149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7E78C62-3B6F-41FE-B416-9DD81081DB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F7E8361-367E-43CE-8C4A-339BDCB974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C655BE0-54A9-4CD3-AD3E-1E0AD6047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423FBDA-4919-43D1-9145-156CF184C9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BF89E0C-D1E8-4814-9B91-303BDE48F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58C5E2D-9F56-44C1-9D70-2288E007F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0263" y="274638"/>
            <a:ext cx="107315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20" tIns="39240" rIns="78120" bIns="392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0263" y="1600200"/>
            <a:ext cx="107315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20" tIns="39240" rIns="78120" bIns="39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221413"/>
            <a:ext cx="1219041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69950" y="6465888"/>
            <a:ext cx="2655888" cy="263525"/>
          </a:xfrm>
          <a:prstGeom prst="rect">
            <a:avLst/>
          </a:prstGeom>
          <a:noFill/>
          <a:ln>
            <a:noFill/>
          </a:ln>
        </p:spPr>
        <p:txBody>
          <a:bodyPr wrap="none" lIns="78120" tIns="39240" rIns="78120" bIns="3924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0" hangingPunct="0"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FrutigerNext LT Bold" pitchFamily="16" charset="0"/>
                <a:ea typeface="ＭＳ Ｐゴシック" panose="020B0600070205080204" pitchFamily="34" charset="-128"/>
                <a:cs typeface="+mn-cs"/>
              </a:rPr>
              <a:t>HUAWEI TECHNOLOGIES Co., Ltd.</a:t>
            </a:r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012363" y="6400800"/>
            <a:ext cx="17462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4881563" y="6467475"/>
            <a:ext cx="1662112" cy="263525"/>
          </a:xfrm>
          <a:prstGeom prst="rect">
            <a:avLst/>
          </a:prstGeom>
          <a:noFill/>
          <a:ln>
            <a:noFill/>
          </a:ln>
        </p:spPr>
        <p:txBody>
          <a:bodyPr wrap="none" lIns="78120" tIns="39240" rIns="78120" bIns="3924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0" hangingPunct="0"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FrutigerNext LT Bold" pitchFamily="16" charset="0"/>
                <a:ea typeface="ＭＳ Ｐゴシック" panose="020B0600070205080204" pitchFamily="34" charset="-128"/>
                <a:cs typeface="+mn-cs"/>
              </a:rPr>
              <a:t>HUAWEI Confidential 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345363" y="6424613"/>
            <a:ext cx="2054225" cy="417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defRPr>
                <a:solidFill>
                  <a:srgbClr val="FFFFFF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8761422B-5D5C-45C5-BD98-957C44F150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500" b="1">
          <a:solidFill>
            <a:srgbClr val="99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500" b="1">
          <a:solidFill>
            <a:srgbClr val="990000"/>
          </a:solidFill>
          <a:latin typeface="Arial" charset="0"/>
          <a:ea typeface="SimSun" charset="-122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500" b="1">
          <a:solidFill>
            <a:srgbClr val="990000"/>
          </a:solidFill>
          <a:latin typeface="Arial" charset="0"/>
          <a:ea typeface="SimSun" charset="-122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500" b="1">
          <a:solidFill>
            <a:srgbClr val="990000"/>
          </a:solidFill>
          <a:latin typeface="Arial" charset="0"/>
          <a:ea typeface="SimSun" charset="-122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500" b="1">
          <a:solidFill>
            <a:srgbClr val="990000"/>
          </a:solidFill>
          <a:latin typeface="Arial" charset="0"/>
          <a:ea typeface="SimSun" charset="-122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 b="1">
          <a:solidFill>
            <a:srgbClr val="990000"/>
          </a:solidFill>
          <a:latin typeface="Arial" charset="0"/>
          <a:ea typeface="SimSun" charset="-122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 b="1">
          <a:solidFill>
            <a:srgbClr val="990000"/>
          </a:solidFill>
          <a:latin typeface="Arial" charset="0"/>
          <a:ea typeface="SimSun" charset="-122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 b="1">
          <a:solidFill>
            <a:srgbClr val="990000"/>
          </a:solidFill>
          <a:latin typeface="Arial" charset="0"/>
          <a:ea typeface="SimSun" charset="-122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 b="1">
          <a:solidFill>
            <a:srgbClr val="990000"/>
          </a:solidFill>
          <a:latin typeface="Arial" charset="0"/>
          <a:ea typeface="SimSun" charset="-122"/>
        </a:defRPr>
      </a:lvl9pPr>
    </p:titleStyle>
    <p:bodyStyle>
      <a:lvl1pPr marL="342900" indent="-3429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9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9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9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9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9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tiff"/><Relationship Id="rId18" Type="http://schemas.openxmlformats.org/officeDocument/2006/relationships/image" Target="../media/image37.tiff"/><Relationship Id="rId3" Type="http://schemas.openxmlformats.org/officeDocument/2006/relationships/image" Target="../media/image22.tiff"/><Relationship Id="rId21" Type="http://schemas.openxmlformats.org/officeDocument/2006/relationships/image" Target="../media/image40.png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17" Type="http://schemas.openxmlformats.org/officeDocument/2006/relationships/image" Target="../media/image36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tiff"/><Relationship Id="rId10" Type="http://schemas.openxmlformats.org/officeDocument/2006/relationships/image" Target="../media/image29.tiff"/><Relationship Id="rId19" Type="http://schemas.openxmlformats.org/officeDocument/2006/relationships/image" Target="../media/image38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Relationship Id="rId14" Type="http://schemas.openxmlformats.org/officeDocument/2006/relationships/image" Target="../media/image33.tiff"/><Relationship Id="rId2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C348598F-442F-4F74-9E9B-52D9D9008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0"/>
            <a:ext cx="689609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>
            <a:extLst>
              <a:ext uri="{FF2B5EF4-FFF2-40B4-BE49-F238E27FC236}">
                <a16:creationId xmlns:a16="http://schemas.microsoft.com/office/drawing/2014/main" id="{7EB2B265-D142-4433-A231-79CACE3A2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3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3">
            <a:extLst>
              <a:ext uri="{FF2B5EF4-FFF2-40B4-BE49-F238E27FC236}">
                <a16:creationId xmlns:a16="http://schemas.microsoft.com/office/drawing/2014/main" id="{0F9303C9-BB13-43AD-B544-2065204A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888" y="2700338"/>
            <a:ext cx="5834063" cy="151606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 PHÁP THANH TOÁN </a:t>
            </a:r>
            <a:br>
              <a:rPr lang="en-US" alt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 DÙNG TIỀN MẶT CHO     DỊCH VỤ Y TẾ</a:t>
            </a:r>
          </a:p>
        </p:txBody>
      </p:sp>
      <p:pic>
        <p:nvPicPr>
          <p:cNvPr id="32773" name="Picture 44">
            <a:extLst>
              <a:ext uri="{FF2B5EF4-FFF2-40B4-BE49-F238E27FC236}">
                <a16:creationId xmlns:a16="http://schemas.microsoft.com/office/drawing/2014/main" id="{E4C74FCD-720E-492C-87FD-BA6072C79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63513"/>
            <a:ext cx="2697162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0">
            <a:extLst>
              <a:ext uri="{FF2B5EF4-FFF2-40B4-BE49-F238E27FC236}">
                <a16:creationId xmlns:a16="http://schemas.microsoft.com/office/drawing/2014/main" id="{BAF60795-9468-4B5F-B4E9-31E9770AE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1" y="6019800"/>
            <a:ext cx="3306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Trà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Vinh,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ngày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18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tháng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08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năm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C12FB1-64B7-D742-9569-BB819A90343A}"/>
              </a:ext>
            </a:extLst>
          </p:cNvPr>
          <p:cNvSpPr/>
          <p:nvPr/>
        </p:nvSpPr>
        <p:spPr>
          <a:xfrm>
            <a:off x="6047931" y="156463"/>
            <a:ext cx="3416321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Lợi ích của giải pháp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2AEFD-CCD0-4EB2-A11C-67F905E3C9DA}"/>
              </a:ext>
            </a:extLst>
          </p:cNvPr>
          <p:cNvSpPr txBox="1"/>
          <p:nvPr/>
        </p:nvSpPr>
        <p:spPr>
          <a:xfrm>
            <a:off x="1201942" y="3010358"/>
            <a:ext cx="3968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Đa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dạng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phương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thức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thanh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toán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Web, App (iOS, Android)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TK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ngân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hàng</a:t>
            </a: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Ví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điện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tử</a:t>
            </a:r>
            <a:endParaRPr lang="id-ID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A641AE-F905-481E-AF23-30619AF37BE3}"/>
              </a:ext>
            </a:extLst>
          </p:cNvPr>
          <p:cNvGrpSpPr/>
          <p:nvPr/>
        </p:nvGrpSpPr>
        <p:grpSpPr>
          <a:xfrm>
            <a:off x="457200" y="4224499"/>
            <a:ext cx="582270" cy="549275"/>
            <a:chOff x="533400" y="6554788"/>
            <a:chExt cx="476250" cy="449263"/>
          </a:xfrm>
          <a:solidFill>
            <a:schemeClr val="accent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47A0D91-692F-4B15-901E-EF71BEDC4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400" y="6623051"/>
              <a:ext cx="412750" cy="381000"/>
            </a:xfrm>
            <a:custGeom>
              <a:avLst/>
              <a:gdLst>
                <a:gd name="T0" fmla="*/ 120 w 138"/>
                <a:gd name="T1" fmla="*/ 48 h 127"/>
                <a:gd name="T2" fmla="*/ 119 w 138"/>
                <a:gd name="T3" fmla="*/ 49 h 127"/>
                <a:gd name="T4" fmla="*/ 108 w 138"/>
                <a:gd name="T5" fmla="*/ 58 h 127"/>
                <a:gd name="T6" fmla="*/ 119 w 138"/>
                <a:gd name="T7" fmla="*/ 81 h 127"/>
                <a:gd name="T8" fmla="*/ 116 w 138"/>
                <a:gd name="T9" fmla="*/ 107 h 127"/>
                <a:gd name="T10" fmla="*/ 102 w 138"/>
                <a:gd name="T11" fmla="*/ 112 h 127"/>
                <a:gd name="T12" fmla="*/ 51 w 138"/>
                <a:gd name="T13" fmla="*/ 85 h 127"/>
                <a:gd name="T14" fmla="*/ 29 w 138"/>
                <a:gd name="T15" fmla="*/ 20 h 127"/>
                <a:gd name="T16" fmla="*/ 43 w 138"/>
                <a:gd name="T17" fmla="*/ 15 h 127"/>
                <a:gd name="T18" fmla="*/ 78 w 138"/>
                <a:gd name="T19" fmla="*/ 28 h 127"/>
                <a:gd name="T20" fmla="*/ 87 w 138"/>
                <a:gd name="T21" fmla="*/ 17 h 127"/>
                <a:gd name="T22" fmla="*/ 88 w 138"/>
                <a:gd name="T23" fmla="*/ 16 h 127"/>
                <a:gd name="T24" fmla="*/ 43 w 138"/>
                <a:gd name="T25" fmla="*/ 0 h 127"/>
                <a:gd name="T26" fmla="*/ 18 w 138"/>
                <a:gd name="T27" fmla="*/ 9 h 127"/>
                <a:gd name="T28" fmla="*/ 40 w 138"/>
                <a:gd name="T29" fmla="*/ 96 h 127"/>
                <a:gd name="T30" fmla="*/ 102 w 138"/>
                <a:gd name="T31" fmla="*/ 127 h 127"/>
                <a:gd name="T32" fmla="*/ 127 w 138"/>
                <a:gd name="T33" fmla="*/ 118 h 127"/>
                <a:gd name="T34" fmla="*/ 134 w 138"/>
                <a:gd name="T35" fmla="*/ 77 h 127"/>
                <a:gd name="T36" fmla="*/ 120 w 138"/>
                <a:gd name="T37" fmla="*/ 48 h 127"/>
                <a:gd name="T38" fmla="*/ 120 w 138"/>
                <a:gd name="T39" fmla="*/ 48 h 127"/>
                <a:gd name="T40" fmla="*/ 120 w 138"/>
                <a:gd name="T41" fmla="*/ 4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127">
                  <a:moveTo>
                    <a:pt x="120" y="48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15" y="53"/>
                    <a:pt x="111" y="56"/>
                    <a:pt x="108" y="58"/>
                  </a:cubicBezTo>
                  <a:cubicBezTo>
                    <a:pt x="113" y="66"/>
                    <a:pt x="117" y="73"/>
                    <a:pt x="119" y="81"/>
                  </a:cubicBezTo>
                  <a:cubicBezTo>
                    <a:pt x="122" y="92"/>
                    <a:pt x="121" y="102"/>
                    <a:pt x="116" y="107"/>
                  </a:cubicBezTo>
                  <a:cubicBezTo>
                    <a:pt x="113" y="110"/>
                    <a:pt x="108" y="112"/>
                    <a:pt x="102" y="112"/>
                  </a:cubicBezTo>
                  <a:cubicBezTo>
                    <a:pt x="87" y="112"/>
                    <a:pt x="67" y="102"/>
                    <a:pt x="51" y="85"/>
                  </a:cubicBezTo>
                  <a:cubicBezTo>
                    <a:pt x="25" y="60"/>
                    <a:pt x="19" y="30"/>
                    <a:pt x="29" y="20"/>
                  </a:cubicBezTo>
                  <a:cubicBezTo>
                    <a:pt x="32" y="17"/>
                    <a:pt x="37" y="15"/>
                    <a:pt x="43" y="15"/>
                  </a:cubicBezTo>
                  <a:cubicBezTo>
                    <a:pt x="53" y="15"/>
                    <a:pt x="66" y="20"/>
                    <a:pt x="78" y="28"/>
                  </a:cubicBezTo>
                  <a:cubicBezTo>
                    <a:pt x="80" y="24"/>
                    <a:pt x="83" y="21"/>
                    <a:pt x="87" y="17"/>
                  </a:cubicBezTo>
                  <a:cubicBezTo>
                    <a:pt x="87" y="17"/>
                    <a:pt x="87" y="16"/>
                    <a:pt x="88" y="16"/>
                  </a:cubicBezTo>
                  <a:cubicBezTo>
                    <a:pt x="73" y="6"/>
                    <a:pt x="57" y="0"/>
                    <a:pt x="43" y="0"/>
                  </a:cubicBezTo>
                  <a:cubicBezTo>
                    <a:pt x="33" y="0"/>
                    <a:pt x="24" y="3"/>
                    <a:pt x="18" y="9"/>
                  </a:cubicBezTo>
                  <a:cubicBezTo>
                    <a:pt x="0" y="27"/>
                    <a:pt x="9" y="66"/>
                    <a:pt x="40" y="96"/>
                  </a:cubicBezTo>
                  <a:cubicBezTo>
                    <a:pt x="59" y="116"/>
                    <a:pt x="82" y="127"/>
                    <a:pt x="102" y="127"/>
                  </a:cubicBezTo>
                  <a:cubicBezTo>
                    <a:pt x="112" y="127"/>
                    <a:pt x="121" y="124"/>
                    <a:pt x="127" y="118"/>
                  </a:cubicBezTo>
                  <a:cubicBezTo>
                    <a:pt x="136" y="109"/>
                    <a:pt x="138" y="94"/>
                    <a:pt x="134" y="77"/>
                  </a:cubicBezTo>
                  <a:cubicBezTo>
                    <a:pt x="131" y="67"/>
                    <a:pt x="126" y="58"/>
                    <a:pt x="120" y="48"/>
                  </a:cubicBezTo>
                  <a:close/>
                  <a:moveTo>
                    <a:pt x="120" y="48"/>
                  </a:moveTo>
                  <a:cubicBezTo>
                    <a:pt x="120" y="48"/>
                    <a:pt x="120" y="48"/>
                    <a:pt x="120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AFBFC5-1BA6-482C-9019-C000C9B96F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" y="6704013"/>
              <a:ext cx="220663" cy="203200"/>
            </a:xfrm>
            <a:custGeom>
              <a:avLst/>
              <a:gdLst>
                <a:gd name="T0" fmla="*/ 18 w 74"/>
                <a:gd name="T1" fmla="*/ 0 h 68"/>
                <a:gd name="T2" fmla="*/ 7 w 74"/>
                <a:gd name="T3" fmla="*/ 4 h 68"/>
                <a:gd name="T4" fmla="*/ 6 w 74"/>
                <a:gd name="T5" fmla="*/ 26 h 68"/>
                <a:gd name="T6" fmla="*/ 22 w 74"/>
                <a:gd name="T7" fmla="*/ 49 h 68"/>
                <a:gd name="T8" fmla="*/ 56 w 74"/>
                <a:gd name="T9" fmla="*/ 68 h 68"/>
                <a:gd name="T10" fmla="*/ 67 w 74"/>
                <a:gd name="T11" fmla="*/ 64 h 68"/>
                <a:gd name="T12" fmla="*/ 68 w 74"/>
                <a:gd name="T13" fmla="*/ 41 h 68"/>
                <a:gd name="T14" fmla="*/ 64 w 74"/>
                <a:gd name="T15" fmla="*/ 34 h 68"/>
                <a:gd name="T16" fmla="*/ 43 w 74"/>
                <a:gd name="T17" fmla="*/ 40 h 68"/>
                <a:gd name="T18" fmla="*/ 34 w 74"/>
                <a:gd name="T19" fmla="*/ 37 h 68"/>
                <a:gd name="T20" fmla="*/ 31 w 74"/>
                <a:gd name="T21" fmla="*/ 28 h 68"/>
                <a:gd name="T22" fmla="*/ 37 w 74"/>
                <a:gd name="T23" fmla="*/ 7 h 68"/>
                <a:gd name="T24" fmla="*/ 18 w 74"/>
                <a:gd name="T25" fmla="*/ 0 h 68"/>
                <a:gd name="T26" fmla="*/ 18 w 74"/>
                <a:gd name="T27" fmla="*/ 0 h 68"/>
                <a:gd name="T28" fmla="*/ 18 w 74"/>
                <a:gd name="T2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68">
                  <a:moveTo>
                    <a:pt x="18" y="0"/>
                  </a:moveTo>
                  <a:cubicBezTo>
                    <a:pt x="12" y="0"/>
                    <a:pt x="9" y="2"/>
                    <a:pt x="7" y="4"/>
                  </a:cubicBezTo>
                  <a:cubicBezTo>
                    <a:pt x="4" y="7"/>
                    <a:pt x="0" y="13"/>
                    <a:pt x="6" y="26"/>
                  </a:cubicBezTo>
                  <a:cubicBezTo>
                    <a:pt x="9" y="34"/>
                    <a:pt x="15" y="42"/>
                    <a:pt x="22" y="49"/>
                  </a:cubicBezTo>
                  <a:cubicBezTo>
                    <a:pt x="34" y="60"/>
                    <a:pt x="47" y="68"/>
                    <a:pt x="56" y="68"/>
                  </a:cubicBezTo>
                  <a:cubicBezTo>
                    <a:pt x="62" y="68"/>
                    <a:pt x="65" y="65"/>
                    <a:pt x="67" y="64"/>
                  </a:cubicBezTo>
                  <a:cubicBezTo>
                    <a:pt x="70" y="61"/>
                    <a:pt x="74" y="54"/>
                    <a:pt x="68" y="41"/>
                  </a:cubicBezTo>
                  <a:cubicBezTo>
                    <a:pt x="67" y="39"/>
                    <a:pt x="66" y="36"/>
                    <a:pt x="64" y="34"/>
                  </a:cubicBezTo>
                  <a:cubicBezTo>
                    <a:pt x="53" y="40"/>
                    <a:pt x="43" y="40"/>
                    <a:pt x="43" y="40"/>
                  </a:cubicBezTo>
                  <a:cubicBezTo>
                    <a:pt x="39" y="40"/>
                    <a:pt x="36" y="39"/>
                    <a:pt x="34" y="37"/>
                  </a:cubicBezTo>
                  <a:cubicBezTo>
                    <a:pt x="32" y="35"/>
                    <a:pt x="30" y="32"/>
                    <a:pt x="31" y="28"/>
                  </a:cubicBezTo>
                  <a:cubicBezTo>
                    <a:pt x="31" y="28"/>
                    <a:pt x="31" y="18"/>
                    <a:pt x="37" y="7"/>
                  </a:cubicBezTo>
                  <a:cubicBezTo>
                    <a:pt x="30" y="2"/>
                    <a:pt x="23" y="0"/>
                    <a:pt x="18" y="0"/>
                  </a:cubicBezTo>
                  <a:close/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0CCCAF1-C8C9-465C-AFF6-51C067D16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412" y="6554788"/>
              <a:ext cx="249238" cy="247650"/>
            </a:xfrm>
            <a:custGeom>
              <a:avLst/>
              <a:gdLst>
                <a:gd name="T0" fmla="*/ 83 w 83"/>
                <a:gd name="T1" fmla="*/ 24 h 83"/>
                <a:gd name="T2" fmla="*/ 80 w 83"/>
                <a:gd name="T3" fmla="*/ 22 h 83"/>
                <a:gd name="T4" fmla="*/ 66 w 83"/>
                <a:gd name="T5" fmla="*/ 17 h 83"/>
                <a:gd name="T6" fmla="*/ 61 w 83"/>
                <a:gd name="T7" fmla="*/ 2 h 83"/>
                <a:gd name="T8" fmla="*/ 58 w 83"/>
                <a:gd name="T9" fmla="*/ 0 h 83"/>
                <a:gd name="T10" fmla="*/ 55 w 83"/>
                <a:gd name="T11" fmla="*/ 1 h 83"/>
                <a:gd name="T12" fmla="*/ 41 w 83"/>
                <a:gd name="T13" fmla="*/ 14 h 83"/>
                <a:gd name="T14" fmla="*/ 40 w 83"/>
                <a:gd name="T15" fmla="*/ 18 h 83"/>
                <a:gd name="T16" fmla="*/ 42 w 83"/>
                <a:gd name="T17" fmla="*/ 26 h 83"/>
                <a:gd name="T18" fmla="*/ 16 w 83"/>
                <a:gd name="T19" fmla="*/ 45 h 83"/>
                <a:gd name="T20" fmla="*/ 0 w 83"/>
                <a:gd name="T21" fmla="*/ 79 h 83"/>
                <a:gd name="T22" fmla="*/ 1 w 83"/>
                <a:gd name="T23" fmla="*/ 82 h 83"/>
                <a:gd name="T24" fmla="*/ 4 w 83"/>
                <a:gd name="T25" fmla="*/ 83 h 83"/>
                <a:gd name="T26" fmla="*/ 37 w 83"/>
                <a:gd name="T27" fmla="*/ 67 h 83"/>
                <a:gd name="T28" fmla="*/ 57 w 83"/>
                <a:gd name="T29" fmla="*/ 41 h 83"/>
                <a:gd name="T30" fmla="*/ 65 w 83"/>
                <a:gd name="T31" fmla="*/ 42 h 83"/>
                <a:gd name="T32" fmla="*/ 69 w 83"/>
                <a:gd name="T33" fmla="*/ 41 h 83"/>
                <a:gd name="T34" fmla="*/ 82 w 83"/>
                <a:gd name="T35" fmla="*/ 28 h 83"/>
                <a:gd name="T36" fmla="*/ 83 w 83"/>
                <a:gd name="T37" fmla="*/ 24 h 83"/>
                <a:gd name="T38" fmla="*/ 83 w 83"/>
                <a:gd name="T39" fmla="*/ 24 h 83"/>
                <a:gd name="T40" fmla="*/ 83 w 83"/>
                <a:gd name="T41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83">
                  <a:moveTo>
                    <a:pt x="83" y="24"/>
                  </a:moveTo>
                  <a:cubicBezTo>
                    <a:pt x="83" y="23"/>
                    <a:pt x="82" y="22"/>
                    <a:pt x="80" y="22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1"/>
                    <a:pt x="60" y="0"/>
                    <a:pt x="58" y="0"/>
                  </a:cubicBezTo>
                  <a:cubicBezTo>
                    <a:pt x="57" y="0"/>
                    <a:pt x="56" y="0"/>
                    <a:pt x="55" y="1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5"/>
                    <a:pt x="40" y="16"/>
                    <a:pt x="40" y="18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34" y="30"/>
                    <a:pt x="24" y="37"/>
                    <a:pt x="16" y="45"/>
                  </a:cubicBezTo>
                  <a:cubicBezTo>
                    <a:pt x="1" y="60"/>
                    <a:pt x="0" y="78"/>
                    <a:pt x="0" y="79"/>
                  </a:cubicBezTo>
                  <a:cubicBezTo>
                    <a:pt x="0" y="80"/>
                    <a:pt x="1" y="81"/>
                    <a:pt x="1" y="82"/>
                  </a:cubicBezTo>
                  <a:cubicBezTo>
                    <a:pt x="2" y="82"/>
                    <a:pt x="3" y="83"/>
                    <a:pt x="4" y="83"/>
                  </a:cubicBezTo>
                  <a:cubicBezTo>
                    <a:pt x="5" y="83"/>
                    <a:pt x="22" y="82"/>
                    <a:pt x="37" y="67"/>
                  </a:cubicBezTo>
                  <a:cubicBezTo>
                    <a:pt x="46" y="58"/>
                    <a:pt x="53" y="49"/>
                    <a:pt x="57" y="41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43"/>
                    <a:pt x="68" y="42"/>
                    <a:pt x="69" y="41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7"/>
                    <a:pt x="83" y="26"/>
                    <a:pt x="83" y="24"/>
                  </a:cubicBezTo>
                  <a:close/>
                  <a:moveTo>
                    <a:pt x="83" y="24"/>
                  </a:moveTo>
                  <a:cubicBezTo>
                    <a:pt x="83" y="24"/>
                    <a:pt x="83" y="24"/>
                    <a:pt x="83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30274A-49C6-4C9E-8E1D-B50A5DE8A811}"/>
              </a:ext>
            </a:extLst>
          </p:cNvPr>
          <p:cNvGrpSpPr/>
          <p:nvPr/>
        </p:nvGrpSpPr>
        <p:grpSpPr>
          <a:xfrm>
            <a:off x="6437228" y="2992671"/>
            <a:ext cx="533747" cy="547335"/>
            <a:chOff x="441325" y="5884863"/>
            <a:chExt cx="436562" cy="447676"/>
          </a:xfrm>
          <a:solidFill>
            <a:schemeClr val="accent1"/>
          </a:soli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1CCC2-BFFC-4F31-9A07-6FD2E75F68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325" y="5884863"/>
              <a:ext cx="214313" cy="214313"/>
            </a:xfrm>
            <a:custGeom>
              <a:avLst/>
              <a:gdLst>
                <a:gd name="T0" fmla="*/ 64 w 72"/>
                <a:gd name="T1" fmla="*/ 50 h 72"/>
                <a:gd name="T2" fmla="*/ 72 w 72"/>
                <a:gd name="T3" fmla="*/ 28 h 72"/>
                <a:gd name="T4" fmla="*/ 36 w 72"/>
                <a:gd name="T5" fmla="*/ 0 h 72"/>
                <a:gd name="T6" fmla="*/ 0 w 72"/>
                <a:gd name="T7" fmla="*/ 36 h 72"/>
                <a:gd name="T8" fmla="*/ 29 w 72"/>
                <a:gd name="T9" fmla="*/ 72 h 72"/>
                <a:gd name="T10" fmla="*/ 64 w 72"/>
                <a:gd name="T11" fmla="*/ 50 h 72"/>
                <a:gd name="T12" fmla="*/ 22 w 72"/>
                <a:gd name="T13" fmla="*/ 45 h 72"/>
                <a:gd name="T14" fmla="*/ 24 w 72"/>
                <a:gd name="T15" fmla="*/ 43 h 72"/>
                <a:gd name="T16" fmla="*/ 32 w 72"/>
                <a:gd name="T17" fmla="*/ 43 h 72"/>
                <a:gd name="T18" fmla="*/ 32 w 72"/>
                <a:gd name="T19" fmla="*/ 41 h 72"/>
                <a:gd name="T20" fmla="*/ 31 w 72"/>
                <a:gd name="T21" fmla="*/ 39 h 72"/>
                <a:gd name="T22" fmla="*/ 24 w 72"/>
                <a:gd name="T23" fmla="*/ 39 h 72"/>
                <a:gd name="T24" fmla="*/ 22 w 72"/>
                <a:gd name="T25" fmla="*/ 37 h 72"/>
                <a:gd name="T26" fmla="*/ 24 w 72"/>
                <a:gd name="T27" fmla="*/ 34 h 72"/>
                <a:gd name="T28" fmla="*/ 28 w 72"/>
                <a:gd name="T29" fmla="*/ 34 h 72"/>
                <a:gd name="T30" fmla="*/ 20 w 72"/>
                <a:gd name="T31" fmla="*/ 21 h 72"/>
                <a:gd name="T32" fmla="*/ 19 w 72"/>
                <a:gd name="T33" fmla="*/ 19 h 72"/>
                <a:gd name="T34" fmla="*/ 24 w 72"/>
                <a:gd name="T35" fmla="*/ 14 h 72"/>
                <a:gd name="T36" fmla="*/ 28 w 72"/>
                <a:gd name="T37" fmla="*/ 17 h 72"/>
                <a:gd name="T38" fmla="*/ 36 w 72"/>
                <a:gd name="T39" fmla="*/ 33 h 72"/>
                <a:gd name="T40" fmla="*/ 44 w 72"/>
                <a:gd name="T41" fmla="*/ 17 h 72"/>
                <a:gd name="T42" fmla="*/ 49 w 72"/>
                <a:gd name="T43" fmla="*/ 14 h 72"/>
                <a:gd name="T44" fmla="*/ 54 w 72"/>
                <a:gd name="T45" fmla="*/ 19 h 72"/>
                <a:gd name="T46" fmla="*/ 53 w 72"/>
                <a:gd name="T47" fmla="*/ 21 h 72"/>
                <a:gd name="T48" fmla="*/ 45 w 72"/>
                <a:gd name="T49" fmla="*/ 34 h 72"/>
                <a:gd name="T50" fmla="*/ 49 w 72"/>
                <a:gd name="T51" fmla="*/ 34 h 72"/>
                <a:gd name="T52" fmla="*/ 51 w 72"/>
                <a:gd name="T53" fmla="*/ 37 h 72"/>
                <a:gd name="T54" fmla="*/ 49 w 72"/>
                <a:gd name="T55" fmla="*/ 39 h 72"/>
                <a:gd name="T56" fmla="*/ 42 w 72"/>
                <a:gd name="T57" fmla="*/ 39 h 72"/>
                <a:gd name="T58" fmla="*/ 41 w 72"/>
                <a:gd name="T59" fmla="*/ 41 h 72"/>
                <a:gd name="T60" fmla="*/ 41 w 72"/>
                <a:gd name="T61" fmla="*/ 43 h 72"/>
                <a:gd name="T62" fmla="*/ 49 w 72"/>
                <a:gd name="T63" fmla="*/ 43 h 72"/>
                <a:gd name="T64" fmla="*/ 51 w 72"/>
                <a:gd name="T65" fmla="*/ 45 h 72"/>
                <a:gd name="T66" fmla="*/ 49 w 72"/>
                <a:gd name="T67" fmla="*/ 47 h 72"/>
                <a:gd name="T68" fmla="*/ 41 w 72"/>
                <a:gd name="T69" fmla="*/ 47 h 72"/>
                <a:gd name="T70" fmla="*/ 41 w 72"/>
                <a:gd name="T71" fmla="*/ 53 h 72"/>
                <a:gd name="T72" fmla="*/ 36 w 72"/>
                <a:gd name="T73" fmla="*/ 58 h 72"/>
                <a:gd name="T74" fmla="*/ 32 w 72"/>
                <a:gd name="T75" fmla="*/ 53 h 72"/>
                <a:gd name="T76" fmla="*/ 32 w 72"/>
                <a:gd name="T77" fmla="*/ 47 h 72"/>
                <a:gd name="T78" fmla="*/ 24 w 72"/>
                <a:gd name="T79" fmla="*/ 47 h 72"/>
                <a:gd name="T80" fmla="*/ 22 w 72"/>
                <a:gd name="T81" fmla="*/ 45 h 72"/>
                <a:gd name="T82" fmla="*/ 22 w 72"/>
                <a:gd name="T83" fmla="*/ 45 h 72"/>
                <a:gd name="T84" fmla="*/ 22 w 72"/>
                <a:gd name="T85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" h="72">
                  <a:moveTo>
                    <a:pt x="64" y="50"/>
                  </a:moveTo>
                  <a:cubicBezTo>
                    <a:pt x="65" y="42"/>
                    <a:pt x="68" y="35"/>
                    <a:pt x="72" y="28"/>
                  </a:cubicBezTo>
                  <a:cubicBezTo>
                    <a:pt x="68" y="12"/>
                    <a:pt x="54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4"/>
                    <a:pt x="12" y="69"/>
                    <a:pt x="29" y="72"/>
                  </a:cubicBezTo>
                  <a:cubicBezTo>
                    <a:pt x="37" y="61"/>
                    <a:pt x="50" y="53"/>
                    <a:pt x="64" y="50"/>
                  </a:cubicBezTo>
                  <a:close/>
                  <a:moveTo>
                    <a:pt x="22" y="45"/>
                  </a:moveTo>
                  <a:cubicBezTo>
                    <a:pt x="22" y="44"/>
                    <a:pt x="23" y="43"/>
                    <a:pt x="24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39"/>
                    <a:pt x="22" y="38"/>
                    <a:pt x="22" y="37"/>
                  </a:cubicBezTo>
                  <a:cubicBezTo>
                    <a:pt x="22" y="35"/>
                    <a:pt x="23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6"/>
                    <a:pt x="22" y="14"/>
                    <a:pt x="24" y="14"/>
                  </a:cubicBezTo>
                  <a:cubicBezTo>
                    <a:pt x="27" y="14"/>
                    <a:pt x="28" y="16"/>
                    <a:pt x="28" y="17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6"/>
                    <a:pt x="46" y="14"/>
                    <a:pt x="49" y="14"/>
                  </a:cubicBezTo>
                  <a:cubicBezTo>
                    <a:pt x="51" y="14"/>
                    <a:pt x="54" y="16"/>
                    <a:pt x="54" y="19"/>
                  </a:cubicBezTo>
                  <a:cubicBezTo>
                    <a:pt x="54" y="20"/>
                    <a:pt x="53" y="21"/>
                    <a:pt x="53" y="21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1" y="35"/>
                    <a:pt x="51" y="37"/>
                  </a:cubicBezTo>
                  <a:cubicBezTo>
                    <a:pt x="51" y="38"/>
                    <a:pt x="50" y="39"/>
                    <a:pt x="49" y="3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0" y="43"/>
                    <a:pt x="51" y="44"/>
                    <a:pt x="51" y="45"/>
                  </a:cubicBezTo>
                  <a:cubicBezTo>
                    <a:pt x="51" y="46"/>
                    <a:pt x="50" y="47"/>
                    <a:pt x="49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6"/>
                    <a:pt x="39" y="58"/>
                    <a:pt x="36" y="58"/>
                  </a:cubicBezTo>
                  <a:cubicBezTo>
                    <a:pt x="33" y="58"/>
                    <a:pt x="32" y="56"/>
                    <a:pt x="32" y="53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3" y="47"/>
                    <a:pt x="22" y="46"/>
                    <a:pt x="22" y="45"/>
                  </a:cubicBezTo>
                  <a:close/>
                  <a:moveTo>
                    <a:pt x="22" y="45"/>
                  </a:moveTo>
                  <a:cubicBezTo>
                    <a:pt x="22" y="45"/>
                    <a:pt x="22" y="45"/>
                    <a:pt x="22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D693C57-9D88-4A29-AB7F-5C5624A426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812" y="5938838"/>
              <a:ext cx="219075" cy="209550"/>
            </a:xfrm>
            <a:custGeom>
              <a:avLst/>
              <a:gdLst>
                <a:gd name="T0" fmla="*/ 36 w 73"/>
                <a:gd name="T1" fmla="*/ 0 h 70"/>
                <a:gd name="T2" fmla="*/ 0 w 73"/>
                <a:gd name="T3" fmla="*/ 32 h 70"/>
                <a:gd name="T4" fmla="*/ 20 w 73"/>
                <a:gd name="T5" fmla="*/ 35 h 70"/>
                <a:gd name="T6" fmla="*/ 23 w 73"/>
                <a:gd name="T7" fmla="*/ 34 h 70"/>
                <a:gd name="T8" fmla="*/ 24 w 73"/>
                <a:gd name="T9" fmla="*/ 34 h 70"/>
                <a:gd name="T10" fmla="*/ 22 w 73"/>
                <a:gd name="T11" fmla="*/ 27 h 70"/>
                <a:gd name="T12" fmla="*/ 37 w 73"/>
                <a:gd name="T13" fmla="*/ 15 h 70"/>
                <a:gd name="T14" fmla="*/ 53 w 73"/>
                <a:gd name="T15" fmla="*/ 25 h 70"/>
                <a:gd name="T16" fmla="*/ 48 w 73"/>
                <a:gd name="T17" fmla="*/ 29 h 70"/>
                <a:gd name="T18" fmla="*/ 38 w 73"/>
                <a:gd name="T19" fmla="*/ 22 h 70"/>
                <a:gd name="T20" fmla="*/ 31 w 73"/>
                <a:gd name="T21" fmla="*/ 28 h 70"/>
                <a:gd name="T22" fmla="*/ 33 w 73"/>
                <a:gd name="T23" fmla="*/ 34 h 70"/>
                <a:gd name="T24" fmla="*/ 40 w 73"/>
                <a:gd name="T25" fmla="*/ 34 h 70"/>
                <a:gd name="T26" fmla="*/ 44 w 73"/>
                <a:gd name="T27" fmla="*/ 37 h 70"/>
                <a:gd name="T28" fmla="*/ 40 w 73"/>
                <a:gd name="T29" fmla="*/ 40 h 70"/>
                <a:gd name="T30" fmla="*/ 35 w 73"/>
                <a:gd name="T31" fmla="*/ 40 h 70"/>
                <a:gd name="T32" fmla="*/ 35 w 73"/>
                <a:gd name="T33" fmla="*/ 41 h 70"/>
                <a:gd name="T34" fmla="*/ 35 w 73"/>
                <a:gd name="T35" fmla="*/ 44 h 70"/>
                <a:gd name="T36" fmla="*/ 40 w 73"/>
                <a:gd name="T37" fmla="*/ 49 h 70"/>
                <a:gd name="T38" fmla="*/ 45 w 73"/>
                <a:gd name="T39" fmla="*/ 50 h 70"/>
                <a:gd name="T40" fmla="*/ 50 w 73"/>
                <a:gd name="T41" fmla="*/ 49 h 70"/>
                <a:gd name="T42" fmla="*/ 53 w 73"/>
                <a:gd name="T43" fmla="*/ 53 h 70"/>
                <a:gd name="T44" fmla="*/ 47 w 73"/>
                <a:gd name="T45" fmla="*/ 58 h 70"/>
                <a:gd name="T46" fmla="*/ 52 w 73"/>
                <a:gd name="T47" fmla="*/ 70 h 70"/>
                <a:gd name="T48" fmla="*/ 73 w 73"/>
                <a:gd name="T49" fmla="*/ 37 h 70"/>
                <a:gd name="T50" fmla="*/ 36 w 73"/>
                <a:gd name="T51" fmla="*/ 0 h 70"/>
                <a:gd name="T52" fmla="*/ 36 w 73"/>
                <a:gd name="T53" fmla="*/ 0 h 70"/>
                <a:gd name="T54" fmla="*/ 36 w 73"/>
                <a:gd name="T5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cubicBezTo>
                    <a:pt x="18" y="0"/>
                    <a:pt x="3" y="14"/>
                    <a:pt x="0" y="32"/>
                  </a:cubicBezTo>
                  <a:cubicBezTo>
                    <a:pt x="7" y="32"/>
                    <a:pt x="14" y="33"/>
                    <a:pt x="20" y="35"/>
                  </a:cubicBezTo>
                  <a:cubicBezTo>
                    <a:pt x="20" y="35"/>
                    <a:pt x="21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3" y="32"/>
                    <a:pt x="22" y="30"/>
                    <a:pt x="22" y="27"/>
                  </a:cubicBezTo>
                  <a:cubicBezTo>
                    <a:pt x="22" y="20"/>
                    <a:pt x="29" y="15"/>
                    <a:pt x="37" y="15"/>
                  </a:cubicBezTo>
                  <a:cubicBezTo>
                    <a:pt x="48" y="15"/>
                    <a:pt x="53" y="20"/>
                    <a:pt x="53" y="25"/>
                  </a:cubicBezTo>
                  <a:cubicBezTo>
                    <a:pt x="53" y="28"/>
                    <a:pt x="51" y="29"/>
                    <a:pt x="48" y="29"/>
                  </a:cubicBezTo>
                  <a:cubicBezTo>
                    <a:pt x="43" y="29"/>
                    <a:pt x="46" y="22"/>
                    <a:pt x="38" y="22"/>
                  </a:cubicBezTo>
                  <a:cubicBezTo>
                    <a:pt x="35" y="22"/>
                    <a:pt x="31" y="24"/>
                    <a:pt x="31" y="28"/>
                  </a:cubicBezTo>
                  <a:cubicBezTo>
                    <a:pt x="31" y="30"/>
                    <a:pt x="32" y="32"/>
                    <a:pt x="33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2" y="34"/>
                    <a:pt x="44" y="35"/>
                    <a:pt x="44" y="37"/>
                  </a:cubicBezTo>
                  <a:cubicBezTo>
                    <a:pt x="44" y="39"/>
                    <a:pt x="42" y="40"/>
                    <a:pt x="40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5" y="41"/>
                    <a:pt x="35" y="41"/>
                  </a:cubicBezTo>
                  <a:cubicBezTo>
                    <a:pt x="35" y="42"/>
                    <a:pt x="35" y="43"/>
                    <a:pt x="35" y="44"/>
                  </a:cubicBezTo>
                  <a:cubicBezTo>
                    <a:pt x="37" y="46"/>
                    <a:pt x="39" y="48"/>
                    <a:pt x="40" y="49"/>
                  </a:cubicBezTo>
                  <a:cubicBezTo>
                    <a:pt x="42" y="50"/>
                    <a:pt x="43" y="50"/>
                    <a:pt x="45" y="50"/>
                  </a:cubicBezTo>
                  <a:cubicBezTo>
                    <a:pt x="46" y="50"/>
                    <a:pt x="49" y="49"/>
                    <a:pt x="50" y="49"/>
                  </a:cubicBezTo>
                  <a:cubicBezTo>
                    <a:pt x="52" y="49"/>
                    <a:pt x="53" y="51"/>
                    <a:pt x="53" y="53"/>
                  </a:cubicBezTo>
                  <a:cubicBezTo>
                    <a:pt x="53" y="57"/>
                    <a:pt x="50" y="58"/>
                    <a:pt x="47" y="58"/>
                  </a:cubicBezTo>
                  <a:cubicBezTo>
                    <a:pt x="49" y="62"/>
                    <a:pt x="51" y="66"/>
                    <a:pt x="52" y="70"/>
                  </a:cubicBezTo>
                  <a:cubicBezTo>
                    <a:pt x="64" y="64"/>
                    <a:pt x="73" y="51"/>
                    <a:pt x="73" y="37"/>
                  </a:cubicBezTo>
                  <a:cubicBezTo>
                    <a:pt x="73" y="16"/>
                    <a:pt x="57" y="0"/>
                    <a:pt x="36" y="0"/>
                  </a:cubicBezTo>
                  <a:close/>
                  <a:moveTo>
                    <a:pt x="36" y="0"/>
                  </a:move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7276FF4-2EC9-449F-A9C0-EEC90F2A42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162" y="6210301"/>
              <a:ext cx="30163" cy="44450"/>
            </a:xfrm>
            <a:custGeom>
              <a:avLst/>
              <a:gdLst>
                <a:gd name="T0" fmla="*/ 0 w 10"/>
                <a:gd name="T1" fmla="*/ 0 h 15"/>
                <a:gd name="T2" fmla="*/ 0 w 10"/>
                <a:gd name="T3" fmla="*/ 15 h 15"/>
                <a:gd name="T4" fmla="*/ 10 w 10"/>
                <a:gd name="T5" fmla="*/ 7 h 15"/>
                <a:gd name="T6" fmla="*/ 0 w 10"/>
                <a:gd name="T7" fmla="*/ 0 h 15"/>
                <a:gd name="T8" fmla="*/ 0 w 10"/>
                <a:gd name="T9" fmla="*/ 0 h 15"/>
                <a:gd name="T10" fmla="*/ 0 w 10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5" y="14"/>
                    <a:pt x="10" y="12"/>
                    <a:pt x="10" y="7"/>
                  </a:cubicBezTo>
                  <a:cubicBezTo>
                    <a:pt x="10" y="2"/>
                    <a:pt x="4" y="1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1C4ECC1-DACD-47B2-B941-8DBD441FA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475" y="6135688"/>
              <a:ext cx="26988" cy="41275"/>
            </a:xfrm>
            <a:custGeom>
              <a:avLst/>
              <a:gdLst>
                <a:gd name="T0" fmla="*/ 0 w 9"/>
                <a:gd name="T1" fmla="*/ 7 h 14"/>
                <a:gd name="T2" fmla="*/ 9 w 9"/>
                <a:gd name="T3" fmla="*/ 14 h 14"/>
                <a:gd name="T4" fmla="*/ 9 w 9"/>
                <a:gd name="T5" fmla="*/ 0 h 14"/>
                <a:gd name="T6" fmla="*/ 0 w 9"/>
                <a:gd name="T7" fmla="*/ 7 h 14"/>
                <a:gd name="T8" fmla="*/ 0 w 9"/>
                <a:gd name="T9" fmla="*/ 7 h 14"/>
                <a:gd name="T10" fmla="*/ 0 w 9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0" y="7"/>
                  </a:moveTo>
                  <a:cubicBezTo>
                    <a:pt x="0" y="11"/>
                    <a:pt x="3" y="13"/>
                    <a:pt x="9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1"/>
                    <a:pt x="0" y="4"/>
                    <a:pt x="0" y="7"/>
                  </a:cubicBezTo>
                  <a:close/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61BAF8-FBF5-4543-A512-F3A1B2C72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700" y="6061076"/>
              <a:ext cx="276225" cy="271463"/>
            </a:xfrm>
            <a:custGeom>
              <a:avLst/>
              <a:gdLst>
                <a:gd name="T0" fmla="*/ 46 w 92"/>
                <a:gd name="T1" fmla="*/ 0 h 91"/>
                <a:gd name="T2" fmla="*/ 0 w 92"/>
                <a:gd name="T3" fmla="*/ 45 h 91"/>
                <a:gd name="T4" fmla="*/ 46 w 92"/>
                <a:gd name="T5" fmla="*/ 91 h 91"/>
                <a:gd name="T6" fmla="*/ 92 w 92"/>
                <a:gd name="T7" fmla="*/ 45 h 91"/>
                <a:gd name="T8" fmla="*/ 46 w 92"/>
                <a:gd name="T9" fmla="*/ 0 h 91"/>
                <a:gd name="T10" fmla="*/ 48 w 92"/>
                <a:gd name="T11" fmla="*/ 72 h 91"/>
                <a:gd name="T12" fmla="*/ 48 w 92"/>
                <a:gd name="T13" fmla="*/ 77 h 91"/>
                <a:gd name="T14" fmla="*/ 46 w 92"/>
                <a:gd name="T15" fmla="*/ 80 h 91"/>
                <a:gd name="T16" fmla="*/ 44 w 92"/>
                <a:gd name="T17" fmla="*/ 77 h 91"/>
                <a:gd name="T18" fmla="*/ 44 w 92"/>
                <a:gd name="T19" fmla="*/ 72 h 91"/>
                <a:gd name="T20" fmla="*/ 25 w 92"/>
                <a:gd name="T21" fmla="*/ 59 h 91"/>
                <a:gd name="T22" fmla="*/ 29 w 92"/>
                <a:gd name="T23" fmla="*/ 54 h 91"/>
                <a:gd name="T24" fmla="*/ 44 w 92"/>
                <a:gd name="T25" fmla="*/ 65 h 91"/>
                <a:gd name="T26" fmla="*/ 44 w 92"/>
                <a:gd name="T27" fmla="*/ 49 h 91"/>
                <a:gd name="T28" fmla="*/ 26 w 92"/>
                <a:gd name="T29" fmla="*/ 34 h 91"/>
                <a:gd name="T30" fmla="*/ 44 w 92"/>
                <a:gd name="T31" fmla="*/ 18 h 91"/>
                <a:gd name="T32" fmla="*/ 44 w 92"/>
                <a:gd name="T33" fmla="*/ 14 h 91"/>
                <a:gd name="T34" fmla="*/ 46 w 92"/>
                <a:gd name="T35" fmla="*/ 11 h 91"/>
                <a:gd name="T36" fmla="*/ 48 w 92"/>
                <a:gd name="T37" fmla="*/ 14 h 91"/>
                <a:gd name="T38" fmla="*/ 48 w 92"/>
                <a:gd name="T39" fmla="*/ 18 h 91"/>
                <a:gd name="T40" fmla="*/ 66 w 92"/>
                <a:gd name="T41" fmla="*/ 29 h 91"/>
                <a:gd name="T42" fmla="*/ 62 w 92"/>
                <a:gd name="T43" fmla="*/ 34 h 91"/>
                <a:gd name="T44" fmla="*/ 48 w 92"/>
                <a:gd name="T45" fmla="*/ 25 h 91"/>
                <a:gd name="T46" fmla="*/ 48 w 92"/>
                <a:gd name="T47" fmla="*/ 40 h 91"/>
                <a:gd name="T48" fmla="*/ 67 w 92"/>
                <a:gd name="T49" fmla="*/ 57 h 91"/>
                <a:gd name="T50" fmla="*/ 48 w 92"/>
                <a:gd name="T51" fmla="*/ 72 h 91"/>
                <a:gd name="T52" fmla="*/ 48 w 92"/>
                <a:gd name="T53" fmla="*/ 72 h 91"/>
                <a:gd name="T54" fmla="*/ 48 w 92"/>
                <a:gd name="T55" fmla="*/ 7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2" h="91">
                  <a:moveTo>
                    <a:pt x="46" y="0"/>
                  </a:move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2" y="71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lose/>
                  <a:moveTo>
                    <a:pt x="48" y="72"/>
                  </a:moveTo>
                  <a:cubicBezTo>
                    <a:pt x="48" y="77"/>
                    <a:pt x="48" y="77"/>
                    <a:pt x="48" y="77"/>
                  </a:cubicBezTo>
                  <a:cubicBezTo>
                    <a:pt x="48" y="78"/>
                    <a:pt x="47" y="80"/>
                    <a:pt x="46" y="80"/>
                  </a:cubicBezTo>
                  <a:cubicBezTo>
                    <a:pt x="45" y="80"/>
                    <a:pt x="44" y="78"/>
                    <a:pt x="44" y="77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31" y="72"/>
                    <a:pt x="25" y="65"/>
                    <a:pt x="25" y="59"/>
                  </a:cubicBezTo>
                  <a:cubicBezTo>
                    <a:pt x="25" y="56"/>
                    <a:pt x="26" y="54"/>
                    <a:pt x="29" y="54"/>
                  </a:cubicBezTo>
                  <a:cubicBezTo>
                    <a:pt x="38" y="54"/>
                    <a:pt x="31" y="64"/>
                    <a:pt x="44" y="65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33" y="47"/>
                    <a:pt x="26" y="42"/>
                    <a:pt x="26" y="34"/>
                  </a:cubicBezTo>
                  <a:cubicBezTo>
                    <a:pt x="26" y="23"/>
                    <a:pt x="34" y="18"/>
                    <a:pt x="44" y="18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2"/>
                    <a:pt x="45" y="11"/>
                    <a:pt x="46" y="11"/>
                  </a:cubicBezTo>
                  <a:cubicBezTo>
                    <a:pt x="47" y="11"/>
                    <a:pt x="48" y="12"/>
                    <a:pt x="48" y="14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4" y="18"/>
                    <a:pt x="66" y="22"/>
                    <a:pt x="66" y="29"/>
                  </a:cubicBezTo>
                  <a:cubicBezTo>
                    <a:pt x="66" y="32"/>
                    <a:pt x="64" y="34"/>
                    <a:pt x="62" y="34"/>
                  </a:cubicBezTo>
                  <a:cubicBezTo>
                    <a:pt x="57" y="34"/>
                    <a:pt x="57" y="26"/>
                    <a:pt x="48" y="25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58" y="42"/>
                    <a:pt x="67" y="45"/>
                    <a:pt x="67" y="57"/>
                  </a:cubicBezTo>
                  <a:cubicBezTo>
                    <a:pt x="67" y="67"/>
                    <a:pt x="60" y="72"/>
                    <a:pt x="48" y="72"/>
                  </a:cubicBezTo>
                  <a:close/>
                  <a:moveTo>
                    <a:pt x="48" y="72"/>
                  </a:moveTo>
                  <a:cubicBezTo>
                    <a:pt x="48" y="72"/>
                    <a:pt x="48" y="72"/>
                    <a:pt x="48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1D1824-9530-4543-8576-0325A362D299}"/>
              </a:ext>
            </a:extLst>
          </p:cNvPr>
          <p:cNvGrpSpPr/>
          <p:nvPr/>
        </p:nvGrpSpPr>
        <p:grpSpPr>
          <a:xfrm>
            <a:off x="494807" y="3099527"/>
            <a:ext cx="549275" cy="525984"/>
            <a:chOff x="188912" y="5143501"/>
            <a:chExt cx="449263" cy="430213"/>
          </a:xfrm>
          <a:solidFill>
            <a:schemeClr val="accent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D5FB078-E9B5-462B-BD53-130C9351D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412" y="5199063"/>
              <a:ext cx="104775" cy="101600"/>
            </a:xfrm>
            <a:custGeom>
              <a:avLst/>
              <a:gdLst>
                <a:gd name="T0" fmla="*/ 35 w 35"/>
                <a:gd name="T1" fmla="*/ 29 h 34"/>
                <a:gd name="T2" fmla="*/ 26 w 35"/>
                <a:gd name="T3" fmla="*/ 20 h 34"/>
                <a:gd name="T4" fmla="*/ 28 w 35"/>
                <a:gd name="T5" fmla="*/ 14 h 34"/>
                <a:gd name="T6" fmla="*/ 14 w 35"/>
                <a:gd name="T7" fmla="*/ 0 h 34"/>
                <a:gd name="T8" fmla="*/ 0 w 35"/>
                <a:gd name="T9" fmla="*/ 14 h 34"/>
                <a:gd name="T10" fmla="*/ 14 w 35"/>
                <a:gd name="T11" fmla="*/ 27 h 34"/>
                <a:gd name="T12" fmla="*/ 21 w 35"/>
                <a:gd name="T13" fmla="*/ 25 h 34"/>
                <a:gd name="T14" fmla="*/ 30 w 35"/>
                <a:gd name="T15" fmla="*/ 34 h 34"/>
                <a:gd name="T16" fmla="*/ 35 w 35"/>
                <a:gd name="T17" fmla="*/ 29 h 34"/>
                <a:gd name="T18" fmla="*/ 35 w 35"/>
                <a:gd name="T19" fmla="*/ 29 h 34"/>
                <a:gd name="T20" fmla="*/ 35 w 35"/>
                <a:gd name="T2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4">
                  <a:moveTo>
                    <a:pt x="35" y="29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27" y="18"/>
                    <a:pt x="28" y="16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4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2" y="32"/>
                    <a:pt x="33" y="30"/>
                    <a:pt x="35" y="29"/>
                  </a:cubicBezTo>
                  <a:close/>
                  <a:moveTo>
                    <a:pt x="35" y="29"/>
                  </a:moveTo>
                  <a:cubicBezTo>
                    <a:pt x="35" y="29"/>
                    <a:pt x="35" y="29"/>
                    <a:pt x="35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908D698-4A9E-4D83-BB77-01588F018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612" y="5143501"/>
              <a:ext cx="104775" cy="139700"/>
            </a:xfrm>
            <a:custGeom>
              <a:avLst/>
              <a:gdLst>
                <a:gd name="T0" fmla="*/ 6 w 35"/>
                <a:gd name="T1" fmla="*/ 47 h 47"/>
                <a:gd name="T2" fmla="*/ 18 w 35"/>
                <a:gd name="T3" fmla="*/ 26 h 47"/>
                <a:gd name="T4" fmla="*/ 22 w 35"/>
                <a:gd name="T5" fmla="*/ 27 h 47"/>
                <a:gd name="T6" fmla="*/ 35 w 35"/>
                <a:gd name="T7" fmla="*/ 13 h 47"/>
                <a:gd name="T8" fmla="*/ 22 w 35"/>
                <a:gd name="T9" fmla="*/ 0 h 47"/>
                <a:gd name="T10" fmla="*/ 8 w 35"/>
                <a:gd name="T11" fmla="*/ 13 h 47"/>
                <a:gd name="T12" fmla="*/ 12 w 35"/>
                <a:gd name="T13" fmla="*/ 23 h 47"/>
                <a:gd name="T14" fmla="*/ 0 w 35"/>
                <a:gd name="T15" fmla="*/ 43 h 47"/>
                <a:gd name="T16" fmla="*/ 6 w 35"/>
                <a:gd name="T17" fmla="*/ 47 h 47"/>
                <a:gd name="T18" fmla="*/ 6 w 35"/>
                <a:gd name="T19" fmla="*/ 47 h 47"/>
                <a:gd name="T20" fmla="*/ 6 w 35"/>
                <a:gd name="T2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7">
                  <a:moveTo>
                    <a:pt x="6" y="47"/>
                  </a:move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20" y="27"/>
                    <a:pt x="22" y="27"/>
                  </a:cubicBezTo>
                  <a:cubicBezTo>
                    <a:pt x="29" y="27"/>
                    <a:pt x="35" y="21"/>
                    <a:pt x="35" y="13"/>
                  </a:cubicBezTo>
                  <a:cubicBezTo>
                    <a:pt x="35" y="6"/>
                    <a:pt x="29" y="0"/>
                    <a:pt x="22" y="0"/>
                  </a:cubicBezTo>
                  <a:cubicBezTo>
                    <a:pt x="14" y="0"/>
                    <a:pt x="8" y="6"/>
                    <a:pt x="8" y="13"/>
                  </a:cubicBezTo>
                  <a:cubicBezTo>
                    <a:pt x="8" y="17"/>
                    <a:pt x="9" y="20"/>
                    <a:pt x="12" y="2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4"/>
                    <a:pt x="4" y="45"/>
                    <a:pt x="6" y="47"/>
                  </a:cubicBezTo>
                  <a:close/>
                  <a:moveTo>
                    <a:pt x="6" y="47"/>
                  </a:moveTo>
                  <a:cubicBezTo>
                    <a:pt x="6" y="47"/>
                    <a:pt x="6" y="47"/>
                    <a:pt x="6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72C27B-8393-4A9A-92E4-74630900B4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412" y="5334001"/>
              <a:ext cx="131763" cy="80963"/>
            </a:xfrm>
            <a:custGeom>
              <a:avLst/>
              <a:gdLst>
                <a:gd name="T0" fmla="*/ 31 w 44"/>
                <a:gd name="T1" fmla="*/ 0 h 27"/>
                <a:gd name="T2" fmla="*/ 18 w 44"/>
                <a:gd name="T3" fmla="*/ 9 h 27"/>
                <a:gd name="T4" fmla="*/ 1 w 44"/>
                <a:gd name="T5" fmla="*/ 7 h 27"/>
                <a:gd name="T6" fmla="*/ 1 w 44"/>
                <a:gd name="T7" fmla="*/ 7 h 27"/>
                <a:gd name="T8" fmla="*/ 0 w 44"/>
                <a:gd name="T9" fmla="*/ 14 h 27"/>
                <a:gd name="T10" fmla="*/ 17 w 44"/>
                <a:gd name="T11" fmla="*/ 16 h 27"/>
                <a:gd name="T12" fmla="*/ 31 w 44"/>
                <a:gd name="T13" fmla="*/ 27 h 27"/>
                <a:gd name="T14" fmla="*/ 44 w 44"/>
                <a:gd name="T15" fmla="*/ 13 h 27"/>
                <a:gd name="T16" fmla="*/ 31 w 44"/>
                <a:gd name="T17" fmla="*/ 0 h 27"/>
                <a:gd name="T18" fmla="*/ 31 w 44"/>
                <a:gd name="T19" fmla="*/ 0 h 27"/>
                <a:gd name="T20" fmla="*/ 31 w 4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7">
                  <a:moveTo>
                    <a:pt x="31" y="0"/>
                  </a:moveTo>
                  <a:cubicBezTo>
                    <a:pt x="25" y="0"/>
                    <a:pt x="20" y="4"/>
                    <a:pt x="18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10"/>
                    <a:pt x="1" y="12"/>
                    <a:pt x="0" y="14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22"/>
                    <a:pt x="24" y="27"/>
                    <a:pt x="31" y="27"/>
                  </a:cubicBezTo>
                  <a:cubicBezTo>
                    <a:pt x="38" y="27"/>
                    <a:pt x="44" y="21"/>
                    <a:pt x="44" y="13"/>
                  </a:cubicBezTo>
                  <a:cubicBezTo>
                    <a:pt x="44" y="6"/>
                    <a:pt x="38" y="0"/>
                    <a:pt x="31" y="0"/>
                  </a:cubicBezTo>
                  <a:close/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760322-B821-48DA-9D05-BE704B39C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25" y="5445126"/>
              <a:ext cx="80963" cy="128588"/>
            </a:xfrm>
            <a:custGeom>
              <a:avLst/>
              <a:gdLst>
                <a:gd name="T0" fmla="*/ 14 w 27"/>
                <a:gd name="T1" fmla="*/ 16 h 43"/>
                <a:gd name="T2" fmla="*/ 10 w 27"/>
                <a:gd name="T3" fmla="*/ 0 h 43"/>
                <a:gd name="T4" fmla="*/ 4 w 27"/>
                <a:gd name="T5" fmla="*/ 1 h 43"/>
                <a:gd name="T6" fmla="*/ 7 w 27"/>
                <a:gd name="T7" fmla="*/ 18 h 43"/>
                <a:gd name="T8" fmla="*/ 0 w 27"/>
                <a:gd name="T9" fmla="*/ 30 h 43"/>
                <a:gd name="T10" fmla="*/ 14 w 27"/>
                <a:gd name="T11" fmla="*/ 43 h 43"/>
                <a:gd name="T12" fmla="*/ 27 w 27"/>
                <a:gd name="T13" fmla="*/ 30 h 43"/>
                <a:gd name="T14" fmla="*/ 14 w 27"/>
                <a:gd name="T15" fmla="*/ 16 h 43"/>
                <a:gd name="T16" fmla="*/ 14 w 27"/>
                <a:gd name="T17" fmla="*/ 16 h 43"/>
                <a:gd name="T18" fmla="*/ 14 w 27"/>
                <a:gd name="T19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3">
                  <a:moveTo>
                    <a:pt x="14" y="1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1"/>
                    <a:pt x="4" y="1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3" y="20"/>
                    <a:pt x="0" y="25"/>
                    <a:pt x="0" y="30"/>
                  </a:cubicBezTo>
                  <a:cubicBezTo>
                    <a:pt x="0" y="37"/>
                    <a:pt x="6" y="43"/>
                    <a:pt x="14" y="43"/>
                  </a:cubicBezTo>
                  <a:cubicBezTo>
                    <a:pt x="21" y="43"/>
                    <a:pt x="27" y="37"/>
                    <a:pt x="27" y="30"/>
                  </a:cubicBezTo>
                  <a:cubicBezTo>
                    <a:pt x="27" y="22"/>
                    <a:pt x="21" y="16"/>
                    <a:pt x="14" y="16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6"/>
                    <a:pt x="14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8B12EC0-8950-4D8E-B90C-3FA380DA11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12" y="5375276"/>
              <a:ext cx="144463" cy="84138"/>
            </a:xfrm>
            <a:custGeom>
              <a:avLst/>
              <a:gdLst>
                <a:gd name="T0" fmla="*/ 46 w 48"/>
                <a:gd name="T1" fmla="*/ 0 h 28"/>
                <a:gd name="T2" fmla="*/ 25 w 48"/>
                <a:gd name="T3" fmla="*/ 7 h 28"/>
                <a:gd name="T4" fmla="*/ 13 w 48"/>
                <a:gd name="T5" fmla="*/ 1 h 28"/>
                <a:gd name="T6" fmla="*/ 0 w 48"/>
                <a:gd name="T7" fmla="*/ 14 h 28"/>
                <a:gd name="T8" fmla="*/ 13 w 48"/>
                <a:gd name="T9" fmla="*/ 28 h 28"/>
                <a:gd name="T10" fmla="*/ 27 w 48"/>
                <a:gd name="T11" fmla="*/ 14 h 28"/>
                <a:gd name="T12" fmla="*/ 27 w 48"/>
                <a:gd name="T13" fmla="*/ 14 h 28"/>
                <a:gd name="T14" fmla="*/ 48 w 48"/>
                <a:gd name="T15" fmla="*/ 6 h 28"/>
                <a:gd name="T16" fmla="*/ 46 w 48"/>
                <a:gd name="T17" fmla="*/ 0 h 28"/>
                <a:gd name="T18" fmla="*/ 46 w 48"/>
                <a:gd name="T19" fmla="*/ 0 h 28"/>
                <a:gd name="T20" fmla="*/ 46 w 48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28">
                  <a:moveTo>
                    <a:pt x="46" y="0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2" y="3"/>
                    <a:pt x="18" y="1"/>
                    <a:pt x="13" y="1"/>
                  </a:cubicBezTo>
                  <a:cubicBezTo>
                    <a:pt x="6" y="1"/>
                    <a:pt x="0" y="7"/>
                    <a:pt x="0" y="14"/>
                  </a:cubicBezTo>
                  <a:cubicBezTo>
                    <a:pt x="0" y="22"/>
                    <a:pt x="6" y="28"/>
                    <a:pt x="13" y="28"/>
                  </a:cubicBezTo>
                  <a:cubicBezTo>
                    <a:pt x="21" y="28"/>
                    <a:pt x="27" y="22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4"/>
                    <a:pt x="46" y="2"/>
                    <a:pt x="46" y="0"/>
                  </a:cubicBezTo>
                  <a:close/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FBE3224-CD4C-4130-8052-DB7E363309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662" y="5286376"/>
              <a:ext cx="138113" cy="141288"/>
            </a:xfrm>
            <a:custGeom>
              <a:avLst/>
              <a:gdLst>
                <a:gd name="T0" fmla="*/ 46 w 46"/>
                <a:gd name="T1" fmla="*/ 23 h 47"/>
                <a:gd name="T2" fmla="*/ 23 w 46"/>
                <a:gd name="T3" fmla="*/ 47 h 47"/>
                <a:gd name="T4" fmla="*/ 0 w 46"/>
                <a:gd name="T5" fmla="*/ 23 h 47"/>
                <a:gd name="T6" fmla="*/ 23 w 46"/>
                <a:gd name="T7" fmla="*/ 0 h 47"/>
                <a:gd name="T8" fmla="*/ 46 w 46"/>
                <a:gd name="T9" fmla="*/ 23 h 47"/>
                <a:gd name="T10" fmla="*/ 46 w 46"/>
                <a:gd name="T11" fmla="*/ 23 h 47"/>
                <a:gd name="T12" fmla="*/ 46 w 46"/>
                <a:gd name="T1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47">
                  <a:moveTo>
                    <a:pt x="46" y="23"/>
                  </a:moveTo>
                  <a:cubicBezTo>
                    <a:pt x="46" y="36"/>
                    <a:pt x="36" y="47"/>
                    <a:pt x="23" y="47"/>
                  </a:cubicBezTo>
                  <a:cubicBezTo>
                    <a:pt x="10" y="47"/>
                    <a:pt x="0" y="36"/>
                    <a:pt x="0" y="23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36" y="0"/>
                    <a:pt x="46" y="11"/>
                    <a:pt x="46" y="23"/>
                  </a:cubicBezTo>
                  <a:close/>
                  <a:moveTo>
                    <a:pt x="46" y="23"/>
                  </a:moveTo>
                  <a:cubicBezTo>
                    <a:pt x="46" y="23"/>
                    <a:pt x="46" y="23"/>
                    <a:pt x="4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578F3-76B3-4425-8967-7495A129FBE9}"/>
              </a:ext>
            </a:extLst>
          </p:cNvPr>
          <p:cNvGrpSpPr/>
          <p:nvPr/>
        </p:nvGrpSpPr>
        <p:grpSpPr>
          <a:xfrm>
            <a:off x="509364" y="5349471"/>
            <a:ext cx="525984" cy="553156"/>
            <a:chOff x="-839788" y="5100638"/>
            <a:chExt cx="430213" cy="452438"/>
          </a:xfrm>
          <a:solidFill>
            <a:schemeClr val="accent1"/>
          </a:solidFill>
        </p:grpSpPr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E8CAE33-D9EF-4B24-92B1-7D33B76EB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9788" y="5100638"/>
              <a:ext cx="355600" cy="419100"/>
            </a:xfrm>
            <a:custGeom>
              <a:avLst/>
              <a:gdLst>
                <a:gd name="T0" fmla="*/ 16 w 119"/>
                <a:gd name="T1" fmla="*/ 124 h 140"/>
                <a:gd name="T2" fmla="*/ 16 w 119"/>
                <a:gd name="T3" fmla="*/ 17 h 140"/>
                <a:gd name="T4" fmla="*/ 102 w 119"/>
                <a:gd name="T5" fmla="*/ 17 h 140"/>
                <a:gd name="T6" fmla="*/ 102 w 119"/>
                <a:gd name="T7" fmla="*/ 107 h 140"/>
                <a:gd name="T8" fmla="*/ 119 w 119"/>
                <a:gd name="T9" fmla="*/ 93 h 140"/>
                <a:gd name="T10" fmla="*/ 119 w 119"/>
                <a:gd name="T11" fmla="*/ 9 h 140"/>
                <a:gd name="T12" fmla="*/ 110 w 119"/>
                <a:gd name="T13" fmla="*/ 0 h 140"/>
                <a:gd name="T14" fmla="*/ 8 w 119"/>
                <a:gd name="T15" fmla="*/ 0 h 140"/>
                <a:gd name="T16" fmla="*/ 0 w 119"/>
                <a:gd name="T17" fmla="*/ 9 h 140"/>
                <a:gd name="T18" fmla="*/ 0 w 119"/>
                <a:gd name="T19" fmla="*/ 132 h 140"/>
                <a:gd name="T20" fmla="*/ 8 w 119"/>
                <a:gd name="T21" fmla="*/ 140 h 140"/>
                <a:gd name="T22" fmla="*/ 79 w 119"/>
                <a:gd name="T23" fmla="*/ 140 h 140"/>
                <a:gd name="T24" fmla="*/ 68 w 119"/>
                <a:gd name="T25" fmla="*/ 124 h 140"/>
                <a:gd name="T26" fmla="*/ 16 w 119"/>
                <a:gd name="T27" fmla="*/ 124 h 140"/>
                <a:gd name="T28" fmla="*/ 16 w 119"/>
                <a:gd name="T29" fmla="*/ 124 h 140"/>
                <a:gd name="T30" fmla="*/ 16 w 119"/>
                <a:gd name="T31" fmla="*/ 1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40">
                  <a:moveTo>
                    <a:pt x="16" y="124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9" y="4"/>
                    <a:pt x="115" y="0"/>
                    <a:pt x="1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6"/>
                    <a:pt x="3" y="140"/>
                    <a:pt x="8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68" y="124"/>
                    <a:pt x="68" y="124"/>
                    <a:pt x="68" y="124"/>
                  </a:cubicBezTo>
                  <a:lnTo>
                    <a:pt x="16" y="124"/>
                  </a:lnTo>
                  <a:close/>
                  <a:moveTo>
                    <a:pt x="16" y="124"/>
                  </a:moveTo>
                  <a:cubicBezTo>
                    <a:pt x="16" y="124"/>
                    <a:pt x="16" y="124"/>
                    <a:pt x="1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ED693E92-4B8C-4154-B844-1A34A54E1A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9763" y="5360988"/>
              <a:ext cx="230188" cy="192088"/>
            </a:xfrm>
            <a:custGeom>
              <a:avLst/>
              <a:gdLst>
                <a:gd name="T0" fmla="*/ 75 w 77"/>
                <a:gd name="T1" fmla="*/ 2 h 64"/>
                <a:gd name="T2" fmla="*/ 70 w 77"/>
                <a:gd name="T3" fmla="*/ 2 h 64"/>
                <a:gd name="T4" fmla="*/ 32 w 77"/>
                <a:gd name="T5" fmla="*/ 33 h 64"/>
                <a:gd name="T6" fmla="*/ 7 w 77"/>
                <a:gd name="T7" fmla="*/ 18 h 64"/>
                <a:gd name="T8" fmla="*/ 2 w 77"/>
                <a:gd name="T9" fmla="*/ 18 h 64"/>
                <a:gd name="T10" fmla="*/ 2 w 77"/>
                <a:gd name="T11" fmla="*/ 24 h 64"/>
                <a:gd name="T12" fmla="*/ 29 w 77"/>
                <a:gd name="T13" fmla="*/ 62 h 64"/>
                <a:gd name="T14" fmla="*/ 32 w 77"/>
                <a:gd name="T15" fmla="*/ 64 h 64"/>
                <a:gd name="T16" fmla="*/ 32 w 77"/>
                <a:gd name="T17" fmla="*/ 64 h 64"/>
                <a:gd name="T18" fmla="*/ 35 w 77"/>
                <a:gd name="T19" fmla="*/ 62 h 64"/>
                <a:gd name="T20" fmla="*/ 76 w 77"/>
                <a:gd name="T21" fmla="*/ 7 h 64"/>
                <a:gd name="T22" fmla="*/ 75 w 77"/>
                <a:gd name="T23" fmla="*/ 2 h 64"/>
                <a:gd name="T24" fmla="*/ 75 w 77"/>
                <a:gd name="T25" fmla="*/ 2 h 64"/>
                <a:gd name="T26" fmla="*/ 75 w 77"/>
                <a:gd name="T27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64">
                  <a:moveTo>
                    <a:pt x="75" y="2"/>
                  </a:moveTo>
                  <a:cubicBezTo>
                    <a:pt x="74" y="0"/>
                    <a:pt x="71" y="0"/>
                    <a:pt x="70" y="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7"/>
                    <a:pt x="3" y="17"/>
                    <a:pt x="2" y="18"/>
                  </a:cubicBezTo>
                  <a:cubicBezTo>
                    <a:pt x="1" y="20"/>
                    <a:pt x="0" y="22"/>
                    <a:pt x="2" y="24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30" y="63"/>
                    <a:pt x="31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4"/>
                    <a:pt x="35" y="63"/>
                    <a:pt x="35" y="62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7" y="5"/>
                    <a:pt x="77" y="3"/>
                    <a:pt x="75" y="2"/>
                  </a:cubicBezTo>
                  <a:close/>
                  <a:moveTo>
                    <a:pt x="75" y="2"/>
                  </a:moveTo>
                  <a:cubicBezTo>
                    <a:pt x="75" y="2"/>
                    <a:pt x="75" y="2"/>
                    <a:pt x="7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BA55AB6E-37AC-4779-8961-D81701D965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2000" y="5187951"/>
              <a:ext cx="196850" cy="50800"/>
            </a:xfrm>
            <a:custGeom>
              <a:avLst/>
              <a:gdLst>
                <a:gd name="T0" fmla="*/ 58 w 66"/>
                <a:gd name="T1" fmla="*/ 0 h 17"/>
                <a:gd name="T2" fmla="*/ 8 w 66"/>
                <a:gd name="T3" fmla="*/ 0 h 17"/>
                <a:gd name="T4" fmla="*/ 0 w 66"/>
                <a:gd name="T5" fmla="*/ 8 h 17"/>
                <a:gd name="T6" fmla="*/ 8 w 66"/>
                <a:gd name="T7" fmla="*/ 17 h 17"/>
                <a:gd name="T8" fmla="*/ 58 w 66"/>
                <a:gd name="T9" fmla="*/ 17 h 17"/>
                <a:gd name="T10" fmla="*/ 66 w 66"/>
                <a:gd name="T11" fmla="*/ 8 h 17"/>
                <a:gd name="T12" fmla="*/ 58 w 66"/>
                <a:gd name="T13" fmla="*/ 0 h 17"/>
                <a:gd name="T14" fmla="*/ 58 w 66"/>
                <a:gd name="T15" fmla="*/ 0 h 17"/>
                <a:gd name="T16" fmla="*/ 58 w 6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7">
                  <a:moveTo>
                    <a:pt x="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2" y="17"/>
                    <a:pt x="66" y="13"/>
                    <a:pt x="66" y="8"/>
                  </a:cubicBezTo>
                  <a:cubicBezTo>
                    <a:pt x="66" y="4"/>
                    <a:pt x="62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AFA06A8-2881-4722-A92E-D8BA42897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2000" y="5262563"/>
              <a:ext cx="196850" cy="47625"/>
            </a:xfrm>
            <a:custGeom>
              <a:avLst/>
              <a:gdLst>
                <a:gd name="T0" fmla="*/ 58 w 66"/>
                <a:gd name="T1" fmla="*/ 0 h 16"/>
                <a:gd name="T2" fmla="*/ 8 w 66"/>
                <a:gd name="T3" fmla="*/ 0 h 16"/>
                <a:gd name="T4" fmla="*/ 0 w 66"/>
                <a:gd name="T5" fmla="*/ 8 h 16"/>
                <a:gd name="T6" fmla="*/ 8 w 66"/>
                <a:gd name="T7" fmla="*/ 16 h 16"/>
                <a:gd name="T8" fmla="*/ 58 w 66"/>
                <a:gd name="T9" fmla="*/ 16 h 16"/>
                <a:gd name="T10" fmla="*/ 66 w 66"/>
                <a:gd name="T11" fmla="*/ 8 h 16"/>
                <a:gd name="T12" fmla="*/ 58 w 66"/>
                <a:gd name="T13" fmla="*/ 0 h 16"/>
                <a:gd name="T14" fmla="*/ 58 w 66"/>
                <a:gd name="T15" fmla="*/ 0 h 16"/>
                <a:gd name="T16" fmla="*/ 58 w 6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">
                  <a:moveTo>
                    <a:pt x="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6" y="13"/>
                    <a:pt x="66" y="8"/>
                  </a:cubicBezTo>
                  <a:cubicBezTo>
                    <a:pt x="66" y="3"/>
                    <a:pt x="62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E9C97EDD-041A-4883-9FE0-0FA631695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2000" y="5334001"/>
              <a:ext cx="196850" cy="50800"/>
            </a:xfrm>
            <a:custGeom>
              <a:avLst/>
              <a:gdLst>
                <a:gd name="T0" fmla="*/ 58 w 66"/>
                <a:gd name="T1" fmla="*/ 0 h 17"/>
                <a:gd name="T2" fmla="*/ 8 w 66"/>
                <a:gd name="T3" fmla="*/ 0 h 17"/>
                <a:gd name="T4" fmla="*/ 0 w 66"/>
                <a:gd name="T5" fmla="*/ 9 h 17"/>
                <a:gd name="T6" fmla="*/ 8 w 66"/>
                <a:gd name="T7" fmla="*/ 17 h 17"/>
                <a:gd name="T8" fmla="*/ 58 w 66"/>
                <a:gd name="T9" fmla="*/ 17 h 17"/>
                <a:gd name="T10" fmla="*/ 66 w 66"/>
                <a:gd name="T11" fmla="*/ 9 h 17"/>
                <a:gd name="T12" fmla="*/ 58 w 66"/>
                <a:gd name="T13" fmla="*/ 0 h 17"/>
                <a:gd name="T14" fmla="*/ 58 w 66"/>
                <a:gd name="T15" fmla="*/ 0 h 17"/>
                <a:gd name="T16" fmla="*/ 58 w 6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7">
                  <a:moveTo>
                    <a:pt x="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2" y="17"/>
                    <a:pt x="66" y="13"/>
                    <a:pt x="66" y="9"/>
                  </a:cubicBezTo>
                  <a:cubicBezTo>
                    <a:pt x="66" y="4"/>
                    <a:pt x="62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31" name="Picture 4" descr="ustomer service Icons - 1,889 free vector icons">
            <a:extLst>
              <a:ext uri="{FF2B5EF4-FFF2-40B4-BE49-F238E27FC236}">
                <a16:creationId xmlns:a16="http://schemas.microsoft.com/office/drawing/2014/main" id="{19DBB5DE-3686-4A1B-8593-A51A835BC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81" y="1812419"/>
            <a:ext cx="1128633" cy="112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535BEF94-8054-44CB-A4B1-9B20D60A899C}"/>
              </a:ext>
            </a:extLst>
          </p:cNvPr>
          <p:cNvSpPr txBox="1">
            <a:spLocks/>
          </p:cNvSpPr>
          <p:nvPr/>
        </p:nvSpPr>
        <p:spPr>
          <a:xfrm>
            <a:off x="7205028" y="1293045"/>
            <a:ext cx="4688958" cy="438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ID" sz="1800" dirty="0" err="1">
                <a:solidFill>
                  <a:srgbClr val="0432FF"/>
                </a:solidFill>
              </a:rPr>
              <a:t>Dành</a:t>
            </a:r>
            <a:r>
              <a:rPr lang="en-ID" sz="1800" dirty="0">
                <a:solidFill>
                  <a:srgbClr val="0432FF"/>
                </a:solidFill>
              </a:rPr>
              <a:t> </a:t>
            </a:r>
            <a:r>
              <a:rPr lang="en-ID" sz="1800" dirty="0" err="1">
                <a:solidFill>
                  <a:srgbClr val="0432FF"/>
                </a:solidFill>
              </a:rPr>
              <a:t>cho</a:t>
            </a:r>
            <a:r>
              <a:rPr lang="en-ID" sz="1800" dirty="0">
                <a:solidFill>
                  <a:srgbClr val="0432FF"/>
                </a:solidFill>
              </a:rPr>
              <a:t> </a:t>
            </a:r>
            <a:r>
              <a:rPr lang="en-ID" sz="1800" dirty="0" err="1">
                <a:solidFill>
                  <a:srgbClr val="0432FF"/>
                </a:solidFill>
              </a:rPr>
              <a:t>bệnh</a:t>
            </a:r>
            <a:r>
              <a:rPr lang="en-ID" sz="1800" dirty="0">
                <a:solidFill>
                  <a:srgbClr val="0432FF"/>
                </a:solidFill>
              </a:rPr>
              <a:t> </a:t>
            </a:r>
            <a:r>
              <a:rPr lang="en-ID" sz="1800" dirty="0" err="1">
                <a:solidFill>
                  <a:srgbClr val="0432FF"/>
                </a:solidFill>
              </a:rPr>
              <a:t>viện</a:t>
            </a:r>
            <a:endParaRPr lang="en-US" sz="1800" dirty="0">
              <a:solidFill>
                <a:srgbClr val="0432FF"/>
              </a:solidFill>
            </a:endParaRPr>
          </a:p>
        </p:txBody>
      </p:sp>
      <p:pic>
        <p:nvPicPr>
          <p:cNvPr id="33" name="Picture 6" descr="ustomer Icons - Download 2092 Free Customer icons here">
            <a:extLst>
              <a:ext uri="{FF2B5EF4-FFF2-40B4-BE49-F238E27FC236}">
                <a16:creationId xmlns:a16="http://schemas.microsoft.com/office/drawing/2014/main" id="{F8CEC6C2-2533-434C-B8FB-09A88E97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642" y="1882347"/>
            <a:ext cx="988776" cy="98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E6EA16-47B3-43C9-9A59-0FFEA61DC517}"/>
              </a:ext>
            </a:extLst>
          </p:cNvPr>
          <p:cNvSpPr txBox="1"/>
          <p:nvPr/>
        </p:nvSpPr>
        <p:spPr>
          <a:xfrm>
            <a:off x="1202087" y="4224499"/>
            <a:ext cx="4188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Thanh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toán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thuận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tiện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mọi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lúc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mọi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nơi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Không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cần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xếp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hàng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chờ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đợi</a:t>
            </a:r>
            <a:endParaRPr lang="id-ID" sz="1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695A5F-B1D3-464B-AB8E-941D76FD8D49}"/>
              </a:ext>
            </a:extLst>
          </p:cNvPr>
          <p:cNvSpPr txBox="1"/>
          <p:nvPr/>
        </p:nvSpPr>
        <p:spPr>
          <a:xfrm>
            <a:off x="1201942" y="5282503"/>
            <a:ext cx="3624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ứng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thể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thanh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toán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cho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nhiều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dịch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vụ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khác</a:t>
            </a:r>
            <a:endParaRPr lang="id-ID" sz="1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A9EBCA-8CB0-4F2F-B4B0-42287EBD3653}"/>
              </a:ext>
            </a:extLst>
          </p:cNvPr>
          <p:cNvSpPr txBox="1"/>
          <p:nvPr/>
        </p:nvSpPr>
        <p:spPr>
          <a:xfrm>
            <a:off x="7277493" y="2997634"/>
            <a:ext cx="426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Tiết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kiệm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chi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phí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so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nhân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công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thu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phí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trực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tiếp</a:t>
            </a:r>
            <a:endParaRPr lang="id-ID" sz="1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EB8E21-2B37-43BE-B4A3-09538863028D}"/>
              </a:ext>
            </a:extLst>
          </p:cNvPr>
          <p:cNvSpPr txBox="1"/>
          <p:nvPr/>
        </p:nvSpPr>
        <p:spPr>
          <a:xfrm>
            <a:off x="7277494" y="4127443"/>
            <a:ext cx="454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Giảm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thiểu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rủi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ro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lưu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thông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tiền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mặt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thu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nhưng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chưa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nộp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mất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mát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id-ID" sz="1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59F74A-AF0A-464E-B26A-8858C84082DA}"/>
              </a:ext>
            </a:extLst>
          </p:cNvPr>
          <p:cNvSpPr txBox="1"/>
          <p:nvPr/>
        </p:nvSpPr>
        <p:spPr>
          <a:xfrm>
            <a:off x="7315200" y="5334000"/>
            <a:ext cx="4453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kênh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KH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đang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thanh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toán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hiện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của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VNPT Pay</a:t>
            </a:r>
            <a:endParaRPr lang="id-ID" sz="1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6F870B-2892-4D6D-B2D6-14B909E49F03}"/>
              </a:ext>
            </a:extLst>
          </p:cNvPr>
          <p:cNvGrpSpPr/>
          <p:nvPr/>
        </p:nvGrpSpPr>
        <p:grpSpPr>
          <a:xfrm>
            <a:off x="6448872" y="4127443"/>
            <a:ext cx="551216" cy="547334"/>
            <a:chOff x="1476375" y="6615113"/>
            <a:chExt cx="450850" cy="447675"/>
          </a:xfrm>
          <a:solidFill>
            <a:schemeClr val="accent1"/>
          </a:solidFill>
        </p:grpSpPr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A853E644-1A16-4E2D-9F2F-717A1E93E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7962" y="7024688"/>
              <a:ext cx="449263" cy="38100"/>
            </a:xfrm>
            <a:custGeom>
              <a:avLst/>
              <a:gdLst>
                <a:gd name="T0" fmla="*/ 144 w 150"/>
                <a:gd name="T1" fmla="*/ 0 h 13"/>
                <a:gd name="T2" fmla="*/ 7 w 150"/>
                <a:gd name="T3" fmla="*/ 0 h 13"/>
                <a:gd name="T4" fmla="*/ 0 w 150"/>
                <a:gd name="T5" fmla="*/ 6 h 13"/>
                <a:gd name="T6" fmla="*/ 7 w 150"/>
                <a:gd name="T7" fmla="*/ 13 h 13"/>
                <a:gd name="T8" fmla="*/ 144 w 150"/>
                <a:gd name="T9" fmla="*/ 13 h 13"/>
                <a:gd name="T10" fmla="*/ 150 w 150"/>
                <a:gd name="T11" fmla="*/ 6 h 13"/>
                <a:gd name="T12" fmla="*/ 144 w 150"/>
                <a:gd name="T13" fmla="*/ 0 h 13"/>
                <a:gd name="T14" fmla="*/ 144 w 150"/>
                <a:gd name="T15" fmla="*/ 0 h 13"/>
                <a:gd name="T16" fmla="*/ 144 w 150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3">
                  <a:moveTo>
                    <a:pt x="1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7" y="13"/>
                    <a:pt x="150" y="10"/>
                    <a:pt x="150" y="6"/>
                  </a:cubicBezTo>
                  <a:cubicBezTo>
                    <a:pt x="150" y="3"/>
                    <a:pt x="147" y="0"/>
                    <a:pt x="144" y="0"/>
                  </a:cubicBezTo>
                  <a:close/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339D5B47-82A9-44B5-B4BC-0EEDC1220B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4950" y="6767513"/>
              <a:ext cx="398463" cy="244475"/>
            </a:xfrm>
            <a:custGeom>
              <a:avLst/>
              <a:gdLst>
                <a:gd name="T0" fmla="*/ 6 w 133"/>
                <a:gd name="T1" fmla="*/ 68 h 82"/>
                <a:gd name="T2" fmla="*/ 0 w 133"/>
                <a:gd name="T3" fmla="*/ 75 h 82"/>
                <a:gd name="T4" fmla="*/ 6 w 133"/>
                <a:gd name="T5" fmla="*/ 82 h 82"/>
                <a:gd name="T6" fmla="*/ 126 w 133"/>
                <a:gd name="T7" fmla="*/ 82 h 82"/>
                <a:gd name="T8" fmla="*/ 133 w 133"/>
                <a:gd name="T9" fmla="*/ 75 h 82"/>
                <a:gd name="T10" fmla="*/ 126 w 133"/>
                <a:gd name="T11" fmla="*/ 68 h 82"/>
                <a:gd name="T12" fmla="*/ 124 w 133"/>
                <a:gd name="T13" fmla="*/ 68 h 82"/>
                <a:gd name="T14" fmla="*/ 124 w 133"/>
                <a:gd name="T15" fmla="*/ 6 h 82"/>
                <a:gd name="T16" fmla="*/ 126 w 133"/>
                <a:gd name="T17" fmla="*/ 6 h 82"/>
                <a:gd name="T18" fmla="*/ 129 w 133"/>
                <a:gd name="T19" fmla="*/ 3 h 82"/>
                <a:gd name="T20" fmla="*/ 126 w 133"/>
                <a:gd name="T21" fmla="*/ 0 h 82"/>
                <a:gd name="T22" fmla="*/ 6 w 133"/>
                <a:gd name="T23" fmla="*/ 0 h 82"/>
                <a:gd name="T24" fmla="*/ 3 w 133"/>
                <a:gd name="T25" fmla="*/ 3 h 82"/>
                <a:gd name="T26" fmla="*/ 6 w 133"/>
                <a:gd name="T27" fmla="*/ 6 h 82"/>
                <a:gd name="T28" fmla="*/ 8 w 133"/>
                <a:gd name="T29" fmla="*/ 6 h 82"/>
                <a:gd name="T30" fmla="*/ 8 w 133"/>
                <a:gd name="T31" fmla="*/ 68 h 82"/>
                <a:gd name="T32" fmla="*/ 6 w 133"/>
                <a:gd name="T33" fmla="*/ 68 h 82"/>
                <a:gd name="T34" fmla="*/ 111 w 133"/>
                <a:gd name="T35" fmla="*/ 6 h 82"/>
                <a:gd name="T36" fmla="*/ 111 w 133"/>
                <a:gd name="T37" fmla="*/ 68 h 82"/>
                <a:gd name="T38" fmla="*/ 90 w 133"/>
                <a:gd name="T39" fmla="*/ 68 h 82"/>
                <a:gd name="T40" fmla="*/ 90 w 133"/>
                <a:gd name="T41" fmla="*/ 6 h 82"/>
                <a:gd name="T42" fmla="*/ 111 w 133"/>
                <a:gd name="T43" fmla="*/ 6 h 82"/>
                <a:gd name="T44" fmla="*/ 76 w 133"/>
                <a:gd name="T45" fmla="*/ 6 h 82"/>
                <a:gd name="T46" fmla="*/ 76 w 133"/>
                <a:gd name="T47" fmla="*/ 68 h 82"/>
                <a:gd name="T48" fmla="*/ 56 w 133"/>
                <a:gd name="T49" fmla="*/ 68 h 82"/>
                <a:gd name="T50" fmla="*/ 56 w 133"/>
                <a:gd name="T51" fmla="*/ 6 h 82"/>
                <a:gd name="T52" fmla="*/ 76 w 133"/>
                <a:gd name="T53" fmla="*/ 6 h 82"/>
                <a:gd name="T54" fmla="*/ 22 w 133"/>
                <a:gd name="T55" fmla="*/ 6 h 82"/>
                <a:gd name="T56" fmla="*/ 42 w 133"/>
                <a:gd name="T57" fmla="*/ 6 h 82"/>
                <a:gd name="T58" fmla="*/ 42 w 133"/>
                <a:gd name="T59" fmla="*/ 68 h 82"/>
                <a:gd name="T60" fmla="*/ 22 w 133"/>
                <a:gd name="T61" fmla="*/ 68 h 82"/>
                <a:gd name="T62" fmla="*/ 22 w 133"/>
                <a:gd name="T63" fmla="*/ 6 h 82"/>
                <a:gd name="T64" fmla="*/ 22 w 133"/>
                <a:gd name="T65" fmla="*/ 6 h 82"/>
                <a:gd name="T66" fmla="*/ 22 w 133"/>
                <a:gd name="T67" fmla="*/ 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82">
                  <a:moveTo>
                    <a:pt x="6" y="68"/>
                  </a:moveTo>
                  <a:cubicBezTo>
                    <a:pt x="3" y="68"/>
                    <a:pt x="0" y="71"/>
                    <a:pt x="0" y="75"/>
                  </a:cubicBezTo>
                  <a:cubicBezTo>
                    <a:pt x="0" y="78"/>
                    <a:pt x="3" y="82"/>
                    <a:pt x="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0" y="82"/>
                    <a:pt x="133" y="78"/>
                    <a:pt x="133" y="75"/>
                  </a:cubicBezTo>
                  <a:cubicBezTo>
                    <a:pt x="133" y="71"/>
                    <a:pt x="130" y="68"/>
                    <a:pt x="126" y="68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6"/>
                    <a:pt x="129" y="5"/>
                    <a:pt x="129" y="3"/>
                  </a:cubicBezTo>
                  <a:cubicBezTo>
                    <a:pt x="129" y="1"/>
                    <a:pt x="128" y="0"/>
                    <a:pt x="12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3" y="3"/>
                  </a:cubicBezTo>
                  <a:cubicBezTo>
                    <a:pt x="3" y="5"/>
                    <a:pt x="4" y="6"/>
                    <a:pt x="6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8"/>
                    <a:pt x="8" y="68"/>
                    <a:pt x="8" y="68"/>
                  </a:cubicBezTo>
                  <a:lnTo>
                    <a:pt x="6" y="68"/>
                  </a:lnTo>
                  <a:close/>
                  <a:moveTo>
                    <a:pt x="111" y="6"/>
                  </a:moveTo>
                  <a:cubicBezTo>
                    <a:pt x="111" y="68"/>
                    <a:pt x="111" y="68"/>
                    <a:pt x="111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"/>
                    <a:pt x="90" y="6"/>
                    <a:pt x="90" y="6"/>
                  </a:cubicBezTo>
                  <a:lnTo>
                    <a:pt x="111" y="6"/>
                  </a:lnTo>
                  <a:close/>
                  <a:moveTo>
                    <a:pt x="76" y="6"/>
                  </a:moveTo>
                  <a:cubicBezTo>
                    <a:pt x="76" y="68"/>
                    <a:pt x="76" y="68"/>
                    <a:pt x="76" y="68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6" y="6"/>
                    <a:pt x="56" y="6"/>
                    <a:pt x="56" y="6"/>
                  </a:cubicBezTo>
                  <a:lnTo>
                    <a:pt x="76" y="6"/>
                  </a:lnTo>
                  <a:close/>
                  <a:moveTo>
                    <a:pt x="22" y="6"/>
                  </a:moveTo>
                  <a:cubicBezTo>
                    <a:pt x="42" y="6"/>
                    <a:pt x="42" y="6"/>
                    <a:pt x="42" y="6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22" y="68"/>
                    <a:pt x="22" y="68"/>
                    <a:pt x="22" y="68"/>
                  </a:cubicBezTo>
                  <a:lnTo>
                    <a:pt x="22" y="6"/>
                  </a:lnTo>
                  <a:close/>
                  <a:moveTo>
                    <a:pt x="22" y="6"/>
                  </a:moveTo>
                  <a:cubicBezTo>
                    <a:pt x="22" y="6"/>
                    <a:pt x="22" y="6"/>
                    <a:pt x="22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Freeform 50">
              <a:extLst>
                <a:ext uri="{FF2B5EF4-FFF2-40B4-BE49-F238E27FC236}">
                  <a16:creationId xmlns:a16="http://schemas.microsoft.com/office/drawing/2014/main" id="{659BA045-98A3-4BAA-9040-ABE62BEE8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6375" y="6615113"/>
              <a:ext cx="450850" cy="130175"/>
            </a:xfrm>
            <a:custGeom>
              <a:avLst/>
              <a:gdLst>
                <a:gd name="T0" fmla="*/ 8 w 151"/>
                <a:gd name="T1" fmla="*/ 44 h 44"/>
                <a:gd name="T2" fmla="*/ 145 w 151"/>
                <a:gd name="T3" fmla="*/ 44 h 44"/>
                <a:gd name="T4" fmla="*/ 151 w 151"/>
                <a:gd name="T5" fmla="*/ 38 h 44"/>
                <a:gd name="T6" fmla="*/ 147 w 151"/>
                <a:gd name="T7" fmla="*/ 31 h 44"/>
                <a:gd name="T8" fmla="*/ 79 w 151"/>
                <a:gd name="T9" fmla="*/ 1 h 44"/>
                <a:gd name="T10" fmla="*/ 73 w 151"/>
                <a:gd name="T11" fmla="*/ 1 h 44"/>
                <a:gd name="T12" fmla="*/ 5 w 151"/>
                <a:gd name="T13" fmla="*/ 31 h 44"/>
                <a:gd name="T14" fmla="*/ 1 w 151"/>
                <a:gd name="T15" fmla="*/ 39 h 44"/>
                <a:gd name="T16" fmla="*/ 8 w 151"/>
                <a:gd name="T17" fmla="*/ 44 h 44"/>
                <a:gd name="T18" fmla="*/ 8 w 151"/>
                <a:gd name="T19" fmla="*/ 44 h 44"/>
                <a:gd name="T20" fmla="*/ 8 w 151"/>
                <a:gd name="T2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44">
                  <a:moveTo>
                    <a:pt x="8" y="44"/>
                  </a:moveTo>
                  <a:cubicBezTo>
                    <a:pt x="145" y="44"/>
                    <a:pt x="145" y="44"/>
                    <a:pt x="145" y="44"/>
                  </a:cubicBezTo>
                  <a:cubicBezTo>
                    <a:pt x="148" y="44"/>
                    <a:pt x="151" y="41"/>
                    <a:pt x="151" y="38"/>
                  </a:cubicBezTo>
                  <a:cubicBezTo>
                    <a:pt x="151" y="35"/>
                    <a:pt x="149" y="32"/>
                    <a:pt x="147" y="3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7" y="0"/>
                    <a:pt x="75" y="0"/>
                    <a:pt x="73" y="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" y="33"/>
                    <a:pt x="0" y="36"/>
                    <a:pt x="1" y="39"/>
                  </a:cubicBezTo>
                  <a:cubicBezTo>
                    <a:pt x="2" y="42"/>
                    <a:pt x="5" y="44"/>
                    <a:pt x="8" y="44"/>
                  </a:cubicBezTo>
                  <a:close/>
                  <a:moveTo>
                    <a:pt x="8" y="44"/>
                  </a:moveTo>
                  <a:cubicBezTo>
                    <a:pt x="8" y="44"/>
                    <a:pt x="8" y="44"/>
                    <a:pt x="8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45B350-C8BF-496B-814A-7CB0D4B8325F}"/>
              </a:ext>
            </a:extLst>
          </p:cNvPr>
          <p:cNvGrpSpPr/>
          <p:nvPr/>
        </p:nvGrpSpPr>
        <p:grpSpPr>
          <a:xfrm>
            <a:off x="6454695" y="5374474"/>
            <a:ext cx="545393" cy="549275"/>
            <a:chOff x="-342900" y="6446838"/>
            <a:chExt cx="446088" cy="449263"/>
          </a:xfrm>
          <a:solidFill>
            <a:schemeClr val="accent1"/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CC572185-5F16-4D77-BC4B-FD044EE7EE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7325" y="6446838"/>
              <a:ext cx="290513" cy="449263"/>
            </a:xfrm>
            <a:custGeom>
              <a:avLst/>
              <a:gdLst>
                <a:gd name="T0" fmla="*/ 21 w 97"/>
                <a:gd name="T1" fmla="*/ 0 h 150"/>
                <a:gd name="T2" fmla="*/ 6 w 97"/>
                <a:gd name="T3" fmla="*/ 1 h 150"/>
                <a:gd name="T4" fmla="*/ 1 w 97"/>
                <a:gd name="T5" fmla="*/ 9 h 150"/>
                <a:gd name="T6" fmla="*/ 9 w 97"/>
                <a:gd name="T7" fmla="*/ 14 h 150"/>
                <a:gd name="T8" fmla="*/ 14 w 97"/>
                <a:gd name="T9" fmla="*/ 14 h 150"/>
                <a:gd name="T10" fmla="*/ 14 w 97"/>
                <a:gd name="T11" fmla="*/ 51 h 150"/>
                <a:gd name="T12" fmla="*/ 9 w 97"/>
                <a:gd name="T13" fmla="*/ 51 h 150"/>
                <a:gd name="T14" fmla="*/ 1 w 97"/>
                <a:gd name="T15" fmla="*/ 57 h 150"/>
                <a:gd name="T16" fmla="*/ 7 w 97"/>
                <a:gd name="T17" fmla="*/ 65 h 150"/>
                <a:gd name="T18" fmla="*/ 14 w 97"/>
                <a:gd name="T19" fmla="*/ 65 h 150"/>
                <a:gd name="T20" fmla="*/ 14 w 97"/>
                <a:gd name="T21" fmla="*/ 84 h 150"/>
                <a:gd name="T22" fmla="*/ 7 w 97"/>
                <a:gd name="T23" fmla="*/ 85 h 150"/>
                <a:gd name="T24" fmla="*/ 1 w 97"/>
                <a:gd name="T25" fmla="*/ 93 h 150"/>
                <a:gd name="T26" fmla="*/ 9 w 97"/>
                <a:gd name="T27" fmla="*/ 99 h 150"/>
                <a:gd name="T28" fmla="*/ 14 w 97"/>
                <a:gd name="T29" fmla="*/ 98 h 150"/>
                <a:gd name="T30" fmla="*/ 14 w 97"/>
                <a:gd name="T31" fmla="*/ 136 h 150"/>
                <a:gd name="T32" fmla="*/ 9 w 97"/>
                <a:gd name="T33" fmla="*/ 135 h 150"/>
                <a:gd name="T34" fmla="*/ 1 w 97"/>
                <a:gd name="T35" fmla="*/ 140 h 150"/>
                <a:gd name="T36" fmla="*/ 6 w 97"/>
                <a:gd name="T37" fmla="*/ 149 h 150"/>
                <a:gd name="T38" fmla="*/ 21 w 97"/>
                <a:gd name="T39" fmla="*/ 150 h 150"/>
                <a:gd name="T40" fmla="*/ 97 w 97"/>
                <a:gd name="T41" fmla="*/ 75 h 150"/>
                <a:gd name="T42" fmla="*/ 21 w 97"/>
                <a:gd name="T43" fmla="*/ 0 h 150"/>
                <a:gd name="T44" fmla="*/ 28 w 97"/>
                <a:gd name="T45" fmla="*/ 134 h 150"/>
                <a:gd name="T46" fmla="*/ 28 w 97"/>
                <a:gd name="T47" fmla="*/ 98 h 150"/>
                <a:gd name="T48" fmla="*/ 46 w 97"/>
                <a:gd name="T49" fmla="*/ 101 h 150"/>
                <a:gd name="T50" fmla="*/ 28 w 97"/>
                <a:gd name="T51" fmla="*/ 134 h 150"/>
                <a:gd name="T52" fmla="*/ 28 w 97"/>
                <a:gd name="T53" fmla="*/ 84 h 150"/>
                <a:gd name="T54" fmla="*/ 28 w 97"/>
                <a:gd name="T55" fmla="*/ 65 h 150"/>
                <a:gd name="T56" fmla="*/ 48 w 97"/>
                <a:gd name="T57" fmla="*/ 62 h 150"/>
                <a:gd name="T58" fmla="*/ 49 w 97"/>
                <a:gd name="T59" fmla="*/ 75 h 150"/>
                <a:gd name="T60" fmla="*/ 48 w 97"/>
                <a:gd name="T61" fmla="*/ 87 h 150"/>
                <a:gd name="T62" fmla="*/ 28 w 97"/>
                <a:gd name="T63" fmla="*/ 84 h 150"/>
                <a:gd name="T64" fmla="*/ 46 w 97"/>
                <a:gd name="T65" fmla="*/ 49 h 150"/>
                <a:gd name="T66" fmla="*/ 28 w 97"/>
                <a:gd name="T67" fmla="*/ 51 h 150"/>
                <a:gd name="T68" fmla="*/ 28 w 97"/>
                <a:gd name="T69" fmla="*/ 16 h 150"/>
                <a:gd name="T70" fmla="*/ 46 w 97"/>
                <a:gd name="T71" fmla="*/ 49 h 150"/>
                <a:gd name="T72" fmla="*/ 61 w 97"/>
                <a:gd name="T73" fmla="*/ 59 h 150"/>
                <a:gd name="T74" fmla="*/ 78 w 97"/>
                <a:gd name="T75" fmla="*/ 50 h 150"/>
                <a:gd name="T76" fmla="*/ 83 w 97"/>
                <a:gd name="T77" fmla="*/ 75 h 150"/>
                <a:gd name="T78" fmla="*/ 78 w 97"/>
                <a:gd name="T79" fmla="*/ 99 h 150"/>
                <a:gd name="T80" fmla="*/ 61 w 97"/>
                <a:gd name="T81" fmla="*/ 91 h 150"/>
                <a:gd name="T82" fmla="*/ 62 w 97"/>
                <a:gd name="T83" fmla="*/ 75 h 150"/>
                <a:gd name="T84" fmla="*/ 61 w 97"/>
                <a:gd name="T85" fmla="*/ 59 h 150"/>
                <a:gd name="T86" fmla="*/ 71 w 97"/>
                <a:gd name="T87" fmla="*/ 38 h 150"/>
                <a:gd name="T88" fmla="*/ 59 w 97"/>
                <a:gd name="T89" fmla="*/ 45 h 150"/>
                <a:gd name="T90" fmla="*/ 50 w 97"/>
                <a:gd name="T91" fmla="*/ 20 h 150"/>
                <a:gd name="T92" fmla="*/ 71 w 97"/>
                <a:gd name="T93" fmla="*/ 38 h 150"/>
                <a:gd name="T94" fmla="*/ 50 w 97"/>
                <a:gd name="T95" fmla="*/ 129 h 150"/>
                <a:gd name="T96" fmla="*/ 59 w 97"/>
                <a:gd name="T97" fmla="*/ 105 h 150"/>
                <a:gd name="T98" fmla="*/ 71 w 97"/>
                <a:gd name="T99" fmla="*/ 111 h 150"/>
                <a:gd name="T100" fmla="*/ 50 w 97"/>
                <a:gd name="T101" fmla="*/ 129 h 150"/>
                <a:gd name="T102" fmla="*/ 50 w 97"/>
                <a:gd name="T103" fmla="*/ 129 h 150"/>
                <a:gd name="T104" fmla="*/ 50 w 97"/>
                <a:gd name="T105" fmla="*/ 12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150">
                  <a:moveTo>
                    <a:pt x="21" y="0"/>
                  </a:moveTo>
                  <a:cubicBezTo>
                    <a:pt x="16" y="0"/>
                    <a:pt x="11" y="0"/>
                    <a:pt x="6" y="1"/>
                  </a:cubicBezTo>
                  <a:cubicBezTo>
                    <a:pt x="2" y="2"/>
                    <a:pt x="0" y="5"/>
                    <a:pt x="1" y="9"/>
                  </a:cubicBezTo>
                  <a:cubicBezTo>
                    <a:pt x="2" y="13"/>
                    <a:pt x="5" y="15"/>
                    <a:pt x="9" y="14"/>
                  </a:cubicBezTo>
                  <a:cubicBezTo>
                    <a:pt x="11" y="14"/>
                    <a:pt x="13" y="14"/>
                    <a:pt x="14" y="14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3" y="51"/>
                    <a:pt x="11" y="51"/>
                    <a:pt x="9" y="51"/>
                  </a:cubicBezTo>
                  <a:cubicBezTo>
                    <a:pt x="5" y="51"/>
                    <a:pt x="1" y="53"/>
                    <a:pt x="1" y="57"/>
                  </a:cubicBezTo>
                  <a:cubicBezTo>
                    <a:pt x="1" y="61"/>
                    <a:pt x="3" y="64"/>
                    <a:pt x="7" y="65"/>
                  </a:cubicBezTo>
                  <a:cubicBezTo>
                    <a:pt x="10" y="65"/>
                    <a:pt x="12" y="65"/>
                    <a:pt x="14" y="65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2" y="84"/>
                    <a:pt x="10" y="85"/>
                    <a:pt x="7" y="85"/>
                  </a:cubicBezTo>
                  <a:cubicBezTo>
                    <a:pt x="3" y="85"/>
                    <a:pt x="1" y="89"/>
                    <a:pt x="1" y="93"/>
                  </a:cubicBezTo>
                  <a:cubicBezTo>
                    <a:pt x="1" y="96"/>
                    <a:pt x="5" y="99"/>
                    <a:pt x="9" y="99"/>
                  </a:cubicBezTo>
                  <a:cubicBezTo>
                    <a:pt x="11" y="98"/>
                    <a:pt x="13" y="98"/>
                    <a:pt x="14" y="98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3" y="136"/>
                    <a:pt x="11" y="135"/>
                    <a:pt x="9" y="135"/>
                  </a:cubicBezTo>
                  <a:cubicBezTo>
                    <a:pt x="5" y="134"/>
                    <a:pt x="2" y="137"/>
                    <a:pt x="1" y="140"/>
                  </a:cubicBezTo>
                  <a:cubicBezTo>
                    <a:pt x="0" y="144"/>
                    <a:pt x="3" y="148"/>
                    <a:pt x="6" y="149"/>
                  </a:cubicBezTo>
                  <a:cubicBezTo>
                    <a:pt x="11" y="149"/>
                    <a:pt x="16" y="150"/>
                    <a:pt x="21" y="150"/>
                  </a:cubicBezTo>
                  <a:cubicBezTo>
                    <a:pt x="63" y="150"/>
                    <a:pt x="97" y="116"/>
                    <a:pt x="97" y="75"/>
                  </a:cubicBezTo>
                  <a:cubicBezTo>
                    <a:pt x="97" y="33"/>
                    <a:pt x="63" y="0"/>
                    <a:pt x="21" y="0"/>
                  </a:cubicBezTo>
                  <a:close/>
                  <a:moveTo>
                    <a:pt x="28" y="134"/>
                  </a:moveTo>
                  <a:cubicBezTo>
                    <a:pt x="28" y="98"/>
                    <a:pt x="28" y="98"/>
                    <a:pt x="28" y="98"/>
                  </a:cubicBezTo>
                  <a:cubicBezTo>
                    <a:pt x="34" y="98"/>
                    <a:pt x="40" y="99"/>
                    <a:pt x="46" y="101"/>
                  </a:cubicBezTo>
                  <a:cubicBezTo>
                    <a:pt x="42" y="117"/>
                    <a:pt x="35" y="129"/>
                    <a:pt x="28" y="134"/>
                  </a:cubicBezTo>
                  <a:close/>
                  <a:moveTo>
                    <a:pt x="28" y="84"/>
                  </a:moveTo>
                  <a:cubicBezTo>
                    <a:pt x="28" y="65"/>
                    <a:pt x="28" y="65"/>
                    <a:pt x="28" y="65"/>
                  </a:cubicBezTo>
                  <a:cubicBezTo>
                    <a:pt x="35" y="65"/>
                    <a:pt x="42" y="64"/>
                    <a:pt x="48" y="62"/>
                  </a:cubicBezTo>
                  <a:cubicBezTo>
                    <a:pt x="48" y="66"/>
                    <a:pt x="49" y="71"/>
                    <a:pt x="49" y="75"/>
                  </a:cubicBezTo>
                  <a:cubicBezTo>
                    <a:pt x="49" y="79"/>
                    <a:pt x="48" y="83"/>
                    <a:pt x="48" y="87"/>
                  </a:cubicBezTo>
                  <a:cubicBezTo>
                    <a:pt x="42" y="86"/>
                    <a:pt x="35" y="85"/>
                    <a:pt x="28" y="84"/>
                  </a:cubicBezTo>
                  <a:close/>
                  <a:moveTo>
                    <a:pt x="46" y="49"/>
                  </a:moveTo>
                  <a:cubicBezTo>
                    <a:pt x="40" y="50"/>
                    <a:pt x="34" y="51"/>
                    <a:pt x="28" y="5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5" y="20"/>
                    <a:pt x="42" y="32"/>
                    <a:pt x="46" y="49"/>
                  </a:cubicBezTo>
                  <a:close/>
                  <a:moveTo>
                    <a:pt x="61" y="59"/>
                  </a:moveTo>
                  <a:cubicBezTo>
                    <a:pt x="67" y="56"/>
                    <a:pt x="73" y="54"/>
                    <a:pt x="78" y="50"/>
                  </a:cubicBezTo>
                  <a:cubicBezTo>
                    <a:pt x="81" y="58"/>
                    <a:pt x="83" y="66"/>
                    <a:pt x="83" y="75"/>
                  </a:cubicBezTo>
                  <a:cubicBezTo>
                    <a:pt x="83" y="83"/>
                    <a:pt x="81" y="92"/>
                    <a:pt x="78" y="99"/>
                  </a:cubicBezTo>
                  <a:cubicBezTo>
                    <a:pt x="73" y="96"/>
                    <a:pt x="67" y="93"/>
                    <a:pt x="61" y="91"/>
                  </a:cubicBezTo>
                  <a:cubicBezTo>
                    <a:pt x="62" y="86"/>
                    <a:pt x="62" y="80"/>
                    <a:pt x="62" y="75"/>
                  </a:cubicBezTo>
                  <a:cubicBezTo>
                    <a:pt x="62" y="69"/>
                    <a:pt x="62" y="64"/>
                    <a:pt x="61" y="59"/>
                  </a:cubicBezTo>
                  <a:close/>
                  <a:moveTo>
                    <a:pt x="71" y="38"/>
                  </a:moveTo>
                  <a:cubicBezTo>
                    <a:pt x="67" y="41"/>
                    <a:pt x="63" y="43"/>
                    <a:pt x="59" y="45"/>
                  </a:cubicBezTo>
                  <a:cubicBezTo>
                    <a:pt x="57" y="35"/>
                    <a:pt x="54" y="27"/>
                    <a:pt x="50" y="20"/>
                  </a:cubicBezTo>
                  <a:cubicBezTo>
                    <a:pt x="58" y="25"/>
                    <a:pt x="65" y="31"/>
                    <a:pt x="71" y="38"/>
                  </a:cubicBezTo>
                  <a:close/>
                  <a:moveTo>
                    <a:pt x="50" y="129"/>
                  </a:moveTo>
                  <a:cubicBezTo>
                    <a:pt x="54" y="122"/>
                    <a:pt x="57" y="114"/>
                    <a:pt x="59" y="105"/>
                  </a:cubicBezTo>
                  <a:cubicBezTo>
                    <a:pt x="63" y="107"/>
                    <a:pt x="67" y="109"/>
                    <a:pt x="71" y="111"/>
                  </a:cubicBezTo>
                  <a:cubicBezTo>
                    <a:pt x="65" y="119"/>
                    <a:pt x="58" y="125"/>
                    <a:pt x="50" y="129"/>
                  </a:cubicBezTo>
                  <a:close/>
                  <a:moveTo>
                    <a:pt x="50" y="129"/>
                  </a:moveTo>
                  <a:cubicBezTo>
                    <a:pt x="50" y="129"/>
                    <a:pt x="50" y="129"/>
                    <a:pt x="50" y="1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7246B8D-CE98-4209-BE53-33A854881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2900" y="6491288"/>
              <a:ext cx="158750" cy="358775"/>
            </a:xfrm>
            <a:custGeom>
              <a:avLst/>
              <a:gdLst>
                <a:gd name="T0" fmla="*/ 45 w 53"/>
                <a:gd name="T1" fmla="*/ 92 h 120"/>
                <a:gd name="T2" fmla="*/ 38 w 53"/>
                <a:gd name="T3" fmla="*/ 87 h 120"/>
                <a:gd name="T4" fmla="*/ 20 w 53"/>
                <a:gd name="T5" fmla="*/ 84 h 120"/>
                <a:gd name="T6" fmla="*/ 17 w 53"/>
                <a:gd name="T7" fmla="*/ 60 h 120"/>
                <a:gd name="T8" fmla="*/ 20 w 53"/>
                <a:gd name="T9" fmla="*/ 36 h 120"/>
                <a:gd name="T10" fmla="*/ 38 w 53"/>
                <a:gd name="T11" fmla="*/ 33 h 120"/>
                <a:gd name="T12" fmla="*/ 45 w 53"/>
                <a:gd name="T13" fmla="*/ 28 h 120"/>
                <a:gd name="T14" fmla="*/ 52 w 53"/>
                <a:gd name="T15" fmla="*/ 12 h 120"/>
                <a:gd name="T16" fmla="*/ 51 w 53"/>
                <a:gd name="T17" fmla="*/ 4 h 120"/>
                <a:gd name="T18" fmla="*/ 44 w 53"/>
                <a:gd name="T19" fmla="*/ 0 h 120"/>
                <a:gd name="T20" fmla="*/ 36 w 53"/>
                <a:gd name="T21" fmla="*/ 0 h 120"/>
                <a:gd name="T22" fmla="*/ 0 w 53"/>
                <a:gd name="T23" fmla="*/ 60 h 120"/>
                <a:gd name="T24" fmla="*/ 36 w 53"/>
                <a:gd name="T25" fmla="*/ 119 h 120"/>
                <a:gd name="T26" fmla="*/ 44 w 53"/>
                <a:gd name="T27" fmla="*/ 120 h 120"/>
                <a:gd name="T28" fmla="*/ 51 w 53"/>
                <a:gd name="T29" fmla="*/ 116 h 120"/>
                <a:gd name="T30" fmla="*/ 52 w 53"/>
                <a:gd name="T31" fmla="*/ 107 h 120"/>
                <a:gd name="T32" fmla="*/ 45 w 53"/>
                <a:gd name="T33" fmla="*/ 92 h 120"/>
                <a:gd name="T34" fmla="*/ 45 w 53"/>
                <a:gd name="T35" fmla="*/ 92 h 120"/>
                <a:gd name="T36" fmla="*/ 45 w 53"/>
                <a:gd name="T37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120">
                  <a:moveTo>
                    <a:pt x="45" y="92"/>
                  </a:moveTo>
                  <a:cubicBezTo>
                    <a:pt x="44" y="89"/>
                    <a:pt x="41" y="87"/>
                    <a:pt x="38" y="87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17" y="75"/>
                    <a:pt x="17" y="65"/>
                    <a:pt x="17" y="60"/>
                  </a:cubicBezTo>
                  <a:cubicBezTo>
                    <a:pt x="17" y="55"/>
                    <a:pt x="17" y="45"/>
                    <a:pt x="20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1" y="32"/>
                    <a:pt x="44" y="31"/>
                    <a:pt x="45" y="28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3" y="9"/>
                    <a:pt x="53" y="6"/>
                    <a:pt x="51" y="4"/>
                  </a:cubicBezTo>
                  <a:cubicBezTo>
                    <a:pt x="50" y="1"/>
                    <a:pt x="47" y="0"/>
                    <a:pt x="44" y="0"/>
                  </a:cubicBezTo>
                  <a:cubicBezTo>
                    <a:pt x="44" y="0"/>
                    <a:pt x="36" y="0"/>
                    <a:pt x="36" y="0"/>
                  </a:cubicBezTo>
                  <a:cubicBezTo>
                    <a:pt x="18" y="2"/>
                    <a:pt x="0" y="18"/>
                    <a:pt x="0" y="60"/>
                  </a:cubicBezTo>
                  <a:cubicBezTo>
                    <a:pt x="0" y="101"/>
                    <a:pt x="18" y="118"/>
                    <a:pt x="36" y="119"/>
                  </a:cubicBezTo>
                  <a:cubicBezTo>
                    <a:pt x="36" y="120"/>
                    <a:pt x="44" y="120"/>
                    <a:pt x="44" y="120"/>
                  </a:cubicBezTo>
                  <a:cubicBezTo>
                    <a:pt x="47" y="120"/>
                    <a:pt x="50" y="118"/>
                    <a:pt x="51" y="116"/>
                  </a:cubicBezTo>
                  <a:cubicBezTo>
                    <a:pt x="53" y="113"/>
                    <a:pt x="53" y="110"/>
                    <a:pt x="52" y="107"/>
                  </a:cubicBezTo>
                  <a:lnTo>
                    <a:pt x="45" y="92"/>
                  </a:lnTo>
                  <a:close/>
                  <a:moveTo>
                    <a:pt x="45" y="92"/>
                  </a:moveTo>
                  <a:cubicBezTo>
                    <a:pt x="45" y="92"/>
                    <a:pt x="45" y="92"/>
                    <a:pt x="45" y="9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6" name="Rounded Rectangle 48">
            <a:extLst>
              <a:ext uri="{FF2B5EF4-FFF2-40B4-BE49-F238E27FC236}">
                <a16:creationId xmlns:a16="http://schemas.microsoft.com/office/drawing/2014/main" id="{AAA27C3E-0F9C-478F-A204-CC7DDF7DE1CD}"/>
              </a:ext>
            </a:extLst>
          </p:cNvPr>
          <p:cNvSpPr/>
          <p:nvPr/>
        </p:nvSpPr>
        <p:spPr bwMode="auto">
          <a:xfrm>
            <a:off x="1219200" y="6079093"/>
            <a:ext cx="9657347" cy="468471"/>
          </a:xfrm>
          <a:prstGeom prst="roundRect">
            <a:avLst>
              <a:gd name="adj" fmla="val 42403"/>
            </a:avLst>
          </a:prstGeom>
          <a:solidFill>
            <a:srgbClr val="FFFF00">
              <a:alpha val="14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Xử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lý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rủi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ro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sai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sót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đầy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đủ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liệu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chiếu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giải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quyêt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khiếu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nại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itle 4">
            <a:extLst>
              <a:ext uri="{FF2B5EF4-FFF2-40B4-BE49-F238E27FC236}">
                <a16:creationId xmlns:a16="http://schemas.microsoft.com/office/drawing/2014/main" id="{3072F79D-71E9-43F5-B3FC-18CBB9E169E4}"/>
              </a:ext>
            </a:extLst>
          </p:cNvPr>
          <p:cNvSpPr txBox="1">
            <a:spLocks/>
          </p:cNvSpPr>
          <p:nvPr/>
        </p:nvSpPr>
        <p:spPr>
          <a:xfrm>
            <a:off x="1219200" y="1295953"/>
            <a:ext cx="2965845" cy="438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ID" sz="1800" dirty="0" err="1">
                <a:solidFill>
                  <a:srgbClr val="0432FF"/>
                </a:solidFill>
              </a:rPr>
              <a:t>Dành</a:t>
            </a:r>
            <a:r>
              <a:rPr lang="en-ID" sz="1800" dirty="0">
                <a:solidFill>
                  <a:srgbClr val="0432FF"/>
                </a:solidFill>
              </a:rPr>
              <a:t> </a:t>
            </a:r>
            <a:r>
              <a:rPr lang="en-ID" sz="1800" dirty="0" err="1">
                <a:solidFill>
                  <a:srgbClr val="0432FF"/>
                </a:solidFill>
              </a:rPr>
              <a:t>cho</a:t>
            </a:r>
            <a:r>
              <a:rPr lang="en-ID" sz="1800" dirty="0">
                <a:solidFill>
                  <a:srgbClr val="0432FF"/>
                </a:solidFill>
              </a:rPr>
              <a:t> </a:t>
            </a:r>
            <a:r>
              <a:rPr lang="en-ID" sz="1800" dirty="0" err="1">
                <a:solidFill>
                  <a:srgbClr val="0432FF"/>
                </a:solidFill>
              </a:rPr>
              <a:t>bệnh</a:t>
            </a:r>
            <a:r>
              <a:rPr lang="en-ID" sz="1800" dirty="0">
                <a:solidFill>
                  <a:srgbClr val="0432FF"/>
                </a:solidFill>
              </a:rPr>
              <a:t> </a:t>
            </a:r>
            <a:r>
              <a:rPr lang="en-ID" sz="1800" dirty="0" err="1">
                <a:solidFill>
                  <a:srgbClr val="0432FF"/>
                </a:solidFill>
              </a:rPr>
              <a:t>nhân</a:t>
            </a:r>
            <a:endParaRPr lang="en-US" sz="1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2805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84B11-E6DB-4C7D-996A-A112815318E0}"/>
              </a:ext>
            </a:extLst>
          </p:cNvPr>
          <p:cNvGrpSpPr/>
          <p:nvPr/>
        </p:nvGrpSpPr>
        <p:grpSpPr>
          <a:xfrm>
            <a:off x="8184606" y="2520367"/>
            <a:ext cx="1755622" cy="2051633"/>
            <a:chOff x="8184606" y="1962142"/>
            <a:chExt cx="1755622" cy="2051633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7451E5EA-BB60-48BC-9B02-14A7724DD762}"/>
                </a:ext>
              </a:extLst>
            </p:cNvPr>
            <p:cNvSpPr/>
            <p:nvPr/>
          </p:nvSpPr>
          <p:spPr>
            <a:xfrm>
              <a:off x="8277747" y="1962142"/>
              <a:ext cx="1610223" cy="1388124"/>
            </a:xfrm>
            <a:prstGeom prst="hexag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8ADDDB-51AC-4FAE-89DA-A091A5948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398" t="21852" r="16000" b="30741"/>
            <a:stretch/>
          </p:blipFill>
          <p:spPr>
            <a:xfrm>
              <a:off x="8601443" y="2312167"/>
              <a:ext cx="921948" cy="6880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C200C6-0485-414E-9034-C932D25C8104}"/>
                </a:ext>
              </a:extLst>
            </p:cNvPr>
            <p:cNvSpPr txBox="1"/>
            <p:nvPr/>
          </p:nvSpPr>
          <p:spPr>
            <a:xfrm>
              <a:off x="8184606" y="3429000"/>
              <a:ext cx="1755622" cy="58477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Cổng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1600" i="1" dirty="0">
                <a:solidFill>
                  <a:srgbClr val="0579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D167FA-DC64-4D46-B566-F0B052B6CFF7}"/>
              </a:ext>
            </a:extLst>
          </p:cNvPr>
          <p:cNvGrpSpPr/>
          <p:nvPr/>
        </p:nvGrpSpPr>
        <p:grpSpPr>
          <a:xfrm>
            <a:off x="10080760" y="2517200"/>
            <a:ext cx="1610223" cy="1826200"/>
            <a:chOff x="10080760" y="1935890"/>
            <a:chExt cx="1610223" cy="1826200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82E450B5-29D4-4280-9F49-2F33A1291E9A}"/>
                </a:ext>
              </a:extLst>
            </p:cNvPr>
            <p:cNvSpPr/>
            <p:nvPr/>
          </p:nvSpPr>
          <p:spPr>
            <a:xfrm>
              <a:off x="10080760" y="1935890"/>
              <a:ext cx="1610223" cy="1388124"/>
            </a:xfrm>
            <a:prstGeom prst="hexag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82BA50-04BA-47A5-B4CE-B455DACD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0358" y="2192455"/>
              <a:ext cx="874994" cy="8749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DF51FB-7D91-40D0-9291-F718F719F9DB}"/>
                </a:ext>
              </a:extLst>
            </p:cNvPr>
            <p:cNvSpPr txBox="1"/>
            <p:nvPr/>
          </p:nvSpPr>
          <p:spPr>
            <a:xfrm>
              <a:off x="10080760" y="3423536"/>
              <a:ext cx="1610222" cy="33855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1600" i="1" dirty="0">
                <a:solidFill>
                  <a:srgbClr val="0579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60">
            <a:extLst>
              <a:ext uri="{FF2B5EF4-FFF2-40B4-BE49-F238E27FC236}">
                <a16:creationId xmlns:a16="http://schemas.microsoft.com/office/drawing/2014/main" id="{B37EE127-6E1B-4051-96F4-A3DAB4AA2621}"/>
              </a:ext>
            </a:extLst>
          </p:cNvPr>
          <p:cNvSpPr/>
          <p:nvPr/>
        </p:nvSpPr>
        <p:spPr>
          <a:xfrm>
            <a:off x="501016" y="2336438"/>
            <a:ext cx="7241931" cy="4445361"/>
          </a:xfrm>
          <a:prstGeom prst="roundRect">
            <a:avLst>
              <a:gd name="adj" fmla="val 1929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65">
            <a:extLst>
              <a:ext uri="{FF2B5EF4-FFF2-40B4-BE49-F238E27FC236}">
                <a16:creationId xmlns:a16="http://schemas.microsoft.com/office/drawing/2014/main" id="{4D69298F-6EBA-492F-9B43-0C95A9ABC2B3}"/>
              </a:ext>
            </a:extLst>
          </p:cNvPr>
          <p:cNvSpPr/>
          <p:nvPr/>
        </p:nvSpPr>
        <p:spPr>
          <a:xfrm>
            <a:off x="8164602" y="2336438"/>
            <a:ext cx="3656290" cy="4373418"/>
          </a:xfrm>
          <a:prstGeom prst="roundRect">
            <a:avLst>
              <a:gd name="adj" fmla="val 192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5C2C2A-B065-485C-BF2D-47A2A3826C9D}"/>
              </a:ext>
            </a:extLst>
          </p:cNvPr>
          <p:cNvGrpSpPr/>
          <p:nvPr/>
        </p:nvGrpSpPr>
        <p:grpSpPr>
          <a:xfrm>
            <a:off x="8277747" y="4876800"/>
            <a:ext cx="3413235" cy="1666967"/>
            <a:chOff x="42555" y="4289987"/>
            <a:chExt cx="4314916" cy="21073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AD7980-EE1E-46BF-9331-F06961FB2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8003" r="19159"/>
            <a:stretch/>
          </p:blipFill>
          <p:spPr>
            <a:xfrm>
              <a:off x="1408544" y="4289987"/>
              <a:ext cx="1826654" cy="16793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292EAC-911C-4435-894F-1314AAE6B0D2}"/>
                </a:ext>
              </a:extLst>
            </p:cNvPr>
            <p:cNvSpPr txBox="1"/>
            <p:nvPr/>
          </p:nvSpPr>
          <p:spPr>
            <a:xfrm>
              <a:off x="42555" y="5969330"/>
              <a:ext cx="4314916" cy="42799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endPara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1EF56F7-6F19-4AD4-85FC-CC4375FCC4A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9003850" y="1086409"/>
            <a:ext cx="547230" cy="547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D28E-450F-4D0A-A7A7-09CB15B778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</a:blip>
          <a:srcRect t="25438" b="24944"/>
          <a:stretch/>
        </p:blipFill>
        <p:spPr>
          <a:xfrm>
            <a:off x="8137111" y="1648176"/>
            <a:ext cx="1221176" cy="442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67B402-DA5D-4229-B38C-3FA5B2AC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</a:blip>
          <a:srcRect l="32089" t="13024" r="34723" b="15107"/>
          <a:stretch/>
        </p:blipFill>
        <p:spPr>
          <a:xfrm>
            <a:off x="8164602" y="1062379"/>
            <a:ext cx="502460" cy="571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A78920-3CC8-4A3D-8972-2FB372B5AB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20" t="29540" r="9402" b="28620"/>
          <a:stretch/>
        </p:blipFill>
        <p:spPr>
          <a:xfrm>
            <a:off x="9978136" y="1718197"/>
            <a:ext cx="1836621" cy="436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48003C-93FA-4D85-AAB4-AA8A23F09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11293753" y="1100239"/>
            <a:ext cx="521004" cy="5210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D4477E-66D1-4DD8-BCF4-6F9ACB3265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</a:blip>
          <a:srcRect l="30839" t="14235" r="30197" b="14998"/>
          <a:stretch/>
        </p:blipFill>
        <p:spPr>
          <a:xfrm>
            <a:off x="9807142" y="1111852"/>
            <a:ext cx="547230" cy="521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2E7A1D-BB7F-4521-8F1B-0539770AF0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</a:blip>
          <a:srcRect l="9082" t="9601" r="9218" b="9725"/>
          <a:stretch/>
        </p:blipFill>
        <p:spPr>
          <a:xfrm>
            <a:off x="10610434" y="1093276"/>
            <a:ext cx="547230" cy="54036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562A7E7-BDD7-43F2-B0BD-4F6F45945A08}"/>
              </a:ext>
            </a:extLst>
          </p:cNvPr>
          <p:cNvGrpSpPr/>
          <p:nvPr/>
        </p:nvGrpSpPr>
        <p:grpSpPr>
          <a:xfrm>
            <a:off x="578839" y="2494115"/>
            <a:ext cx="1610223" cy="2077885"/>
            <a:chOff x="578839" y="1935892"/>
            <a:chExt cx="1610223" cy="207788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BC6731-8A5A-47CE-8B81-392B755F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8517" y="2245130"/>
              <a:ext cx="908350" cy="9083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40DA39-403E-4C23-9FC6-B01810F4D9B3}"/>
                </a:ext>
              </a:extLst>
            </p:cNvPr>
            <p:cNvSpPr txBox="1"/>
            <p:nvPr/>
          </p:nvSpPr>
          <p:spPr>
            <a:xfrm>
              <a:off x="578839" y="3429002"/>
              <a:ext cx="1572866" cy="58477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khoản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Séc,UNC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UNT</a:t>
              </a: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44334D2E-9CD0-4C70-A7FE-41AD3DE41260}"/>
                </a:ext>
              </a:extLst>
            </p:cNvPr>
            <p:cNvSpPr/>
            <p:nvPr/>
          </p:nvSpPr>
          <p:spPr>
            <a:xfrm>
              <a:off x="578839" y="1935892"/>
              <a:ext cx="1610223" cy="1388124"/>
            </a:xfrm>
            <a:prstGeom prst="hexag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9DCFA5-35B2-467A-9759-783BABB6A502}"/>
              </a:ext>
            </a:extLst>
          </p:cNvPr>
          <p:cNvGrpSpPr/>
          <p:nvPr/>
        </p:nvGrpSpPr>
        <p:grpSpPr>
          <a:xfrm>
            <a:off x="2325217" y="2494113"/>
            <a:ext cx="1718265" cy="2077885"/>
            <a:chOff x="2325217" y="1935890"/>
            <a:chExt cx="1718265" cy="2077885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1D1170D8-3827-495F-852B-91C78BDB0D5F}"/>
                </a:ext>
              </a:extLst>
            </p:cNvPr>
            <p:cNvSpPr/>
            <p:nvPr/>
          </p:nvSpPr>
          <p:spPr>
            <a:xfrm>
              <a:off x="2381852" y="1935890"/>
              <a:ext cx="1610223" cy="1388124"/>
            </a:xfrm>
            <a:prstGeom prst="hexag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16A18A9-3D5C-4479-9759-06D8BD499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11123" y="2384250"/>
              <a:ext cx="1148716" cy="52750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8D6C0F-ABA6-4D75-BE9F-51B57E9D4D2C}"/>
                </a:ext>
              </a:extLst>
            </p:cNvPr>
            <p:cNvSpPr txBox="1"/>
            <p:nvPr/>
          </p:nvSpPr>
          <p:spPr>
            <a:xfrm>
              <a:off x="2325217" y="3429000"/>
              <a:ext cx="1718265" cy="58477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 banking,</a:t>
              </a:r>
            </a:p>
            <a:p>
              <a:pPr algn="ctr"/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banking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878CC7-237D-463F-85F3-A9A34468A51E}"/>
              </a:ext>
            </a:extLst>
          </p:cNvPr>
          <p:cNvGrpSpPr/>
          <p:nvPr/>
        </p:nvGrpSpPr>
        <p:grpSpPr>
          <a:xfrm>
            <a:off x="4184865" y="2520365"/>
            <a:ext cx="1610223" cy="1799949"/>
            <a:chOff x="4184865" y="1962142"/>
            <a:chExt cx="1610223" cy="1799949"/>
          </a:xfrm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9993E1CB-3118-4D87-9F7E-C04EF53325A4}"/>
                </a:ext>
              </a:extLst>
            </p:cNvPr>
            <p:cNvSpPr/>
            <p:nvPr/>
          </p:nvSpPr>
          <p:spPr>
            <a:xfrm>
              <a:off x="4184865" y="1962142"/>
              <a:ext cx="1610223" cy="1388124"/>
            </a:xfrm>
            <a:prstGeom prst="hexag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BAB6A9-02E1-43C3-8E9B-5A5D08AB2144}"/>
                </a:ext>
              </a:extLst>
            </p:cNvPr>
            <p:cNvGrpSpPr/>
            <p:nvPr/>
          </p:nvGrpSpPr>
          <p:grpSpPr>
            <a:xfrm>
              <a:off x="4451035" y="2298389"/>
              <a:ext cx="1132499" cy="663838"/>
              <a:chOff x="6036395" y="4634396"/>
              <a:chExt cx="1512017" cy="85627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844790B-F0C0-4094-AD2E-5CAD003CF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036395" y="4634396"/>
                <a:ext cx="831091" cy="83109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AF569E3-9C1C-4A4F-BE37-C8DCEA444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3543" y="4659586"/>
                <a:ext cx="664869" cy="83108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8A6658-AB8A-4B2E-A7D7-2EDB92BFAE78}"/>
                </a:ext>
              </a:extLst>
            </p:cNvPr>
            <p:cNvSpPr txBox="1"/>
            <p:nvPr/>
          </p:nvSpPr>
          <p:spPr>
            <a:xfrm>
              <a:off x="4184865" y="3423537"/>
              <a:ext cx="1610223" cy="33855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POS, ATM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190B2D-26B8-4AD0-ABE1-07B8F806AA2E}"/>
              </a:ext>
            </a:extLst>
          </p:cNvPr>
          <p:cNvGrpSpPr/>
          <p:nvPr/>
        </p:nvGrpSpPr>
        <p:grpSpPr>
          <a:xfrm>
            <a:off x="5866164" y="2494113"/>
            <a:ext cx="1727488" cy="2077885"/>
            <a:chOff x="5945297" y="1935890"/>
            <a:chExt cx="1727488" cy="2077885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7E3C3A9-B078-4A93-8E5E-781307E2A37F}"/>
                </a:ext>
              </a:extLst>
            </p:cNvPr>
            <p:cNvSpPr/>
            <p:nvPr/>
          </p:nvSpPr>
          <p:spPr>
            <a:xfrm>
              <a:off x="6062562" y="1935890"/>
              <a:ext cx="1610223" cy="1388124"/>
            </a:xfrm>
            <a:prstGeom prst="hexagon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0790016-6573-4319-80D9-02225C603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1555"/>
            <a:stretch/>
          </p:blipFill>
          <p:spPr>
            <a:xfrm>
              <a:off x="6484217" y="2359837"/>
              <a:ext cx="748465" cy="67688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CF3629-BDA6-45E9-85C4-1DE71B738D1C}"/>
                </a:ext>
              </a:extLst>
            </p:cNvPr>
            <p:cNvSpPr txBox="1"/>
            <p:nvPr/>
          </p:nvSpPr>
          <p:spPr>
            <a:xfrm>
              <a:off x="5945297" y="3429000"/>
              <a:ext cx="1727488" cy="58477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Ngân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1600" i="1" dirty="0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05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endParaRPr lang="en-US" sz="1600" i="1" dirty="0">
                <a:solidFill>
                  <a:srgbClr val="0579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C21CFC-8917-4442-9980-20112019359A}"/>
              </a:ext>
            </a:extLst>
          </p:cNvPr>
          <p:cNvGrpSpPr/>
          <p:nvPr/>
        </p:nvGrpSpPr>
        <p:grpSpPr>
          <a:xfrm>
            <a:off x="2964478" y="4735224"/>
            <a:ext cx="2270173" cy="1719678"/>
            <a:chOff x="793666" y="1572935"/>
            <a:chExt cx="2869890" cy="21739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3EACE78-44FD-4B73-A50F-CC2841F28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88938" y="1572935"/>
              <a:ext cx="1679344" cy="16793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0D5FCA-EB65-4B31-BF92-188066E8A3D9}"/>
                </a:ext>
              </a:extLst>
            </p:cNvPr>
            <p:cNvSpPr txBox="1"/>
            <p:nvPr/>
          </p:nvSpPr>
          <p:spPr>
            <a:xfrm>
              <a:off x="793666" y="3220994"/>
              <a:ext cx="2869890" cy="5259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Ngân</a:t>
              </a:r>
              <a:r>
                <a:rPr lang="en-US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endPara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4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F8BFB65-A9EA-464A-A5F9-32C8EB6DAB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96" y="73833"/>
            <a:ext cx="2025403" cy="2212167"/>
          </a:xfrm>
          <a:prstGeom prst="rect">
            <a:avLst/>
          </a:prstGeom>
        </p:spPr>
      </p:pic>
      <p:pic>
        <p:nvPicPr>
          <p:cNvPr id="44" name="Picture 43" descr="A close up of a sign&#10;&#10;Description automatically generated">
            <a:extLst>
              <a:ext uri="{FF2B5EF4-FFF2-40B4-BE49-F238E27FC236}">
                <a16:creationId xmlns:a16="http://schemas.microsoft.com/office/drawing/2014/main" id="{824E9656-2B6D-41F0-9397-18886E8C19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3" y="732672"/>
            <a:ext cx="2786807" cy="904028"/>
          </a:xfrm>
          <a:prstGeom prst="rect">
            <a:avLst/>
          </a:prstGeom>
        </p:spPr>
      </p:pic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51B8CBE9-B69F-42A2-A43A-37313B4B05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62" y="1752600"/>
            <a:ext cx="1715848" cy="346724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D53AA793-393B-4428-BFFC-7C08D768240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5" y="838201"/>
            <a:ext cx="2697419" cy="203219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793C37C-DEED-47A8-B9FE-E6C7681B0E1E}"/>
              </a:ext>
            </a:extLst>
          </p:cNvPr>
          <p:cNvSpPr/>
          <p:nvPr/>
        </p:nvSpPr>
        <p:spPr>
          <a:xfrm>
            <a:off x="4798397" y="156463"/>
            <a:ext cx="5915402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mặt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E1D90-1E16-6A43-98AA-526391612DCB}"/>
              </a:ext>
            </a:extLst>
          </p:cNvPr>
          <p:cNvSpPr/>
          <p:nvPr/>
        </p:nvSpPr>
        <p:spPr>
          <a:xfrm>
            <a:off x="5798394" y="156463"/>
            <a:ext cx="5631606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Phương thức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VNPT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E8FAB9-54B3-1640-BFBA-F0E7A52A6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6300"/>
            <a:ext cx="119253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944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915C3B7-A1A1-AD41-AF08-6F8E52B9ED11}"/>
              </a:ext>
            </a:extLst>
          </p:cNvPr>
          <p:cNvSpPr/>
          <p:nvPr/>
        </p:nvSpPr>
        <p:spPr>
          <a:xfrm>
            <a:off x="4513127" y="156463"/>
            <a:ext cx="6485942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Thanh toán qua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VNPT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4276B76-3249-488F-9591-FEC7A14AE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16129"/>
            <a:ext cx="11049000" cy="528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68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E1D90-1E16-6A43-98AA-526391612DCB}"/>
              </a:ext>
            </a:extLst>
          </p:cNvPr>
          <p:cNvSpPr/>
          <p:nvPr/>
        </p:nvSpPr>
        <p:spPr>
          <a:xfrm>
            <a:off x="5351525" y="156463"/>
            <a:ext cx="4809138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Thanh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VNPT Pay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A1ED4C9-2E85-CA48-90D4-434EE2E95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914400"/>
            <a:ext cx="11938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34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E1D90-1E16-6A43-98AA-526391612DCB}"/>
              </a:ext>
            </a:extLst>
          </p:cNvPr>
          <p:cNvSpPr/>
          <p:nvPr/>
        </p:nvSpPr>
        <p:spPr>
          <a:xfrm>
            <a:off x="3964841" y="156463"/>
            <a:ext cx="7582525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3" name="Picture 2" descr="A large building&#10;&#10;Description automatically generated">
            <a:extLst>
              <a:ext uri="{FF2B5EF4-FFF2-40B4-BE49-F238E27FC236}">
                <a16:creationId xmlns:a16="http://schemas.microsoft.com/office/drawing/2014/main" id="{723E34B8-6384-4A5E-9C55-47299602F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4" y="990600"/>
            <a:ext cx="3962400" cy="243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6CEB51-2CFA-4726-92A8-B719E184D2DF}"/>
              </a:ext>
            </a:extLst>
          </p:cNvPr>
          <p:cNvSpPr/>
          <p:nvPr/>
        </p:nvSpPr>
        <p:spPr>
          <a:xfrm>
            <a:off x="4514626" y="1371600"/>
            <a:ext cx="396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Giang</a:t>
            </a:r>
            <a:endParaRPr lang="en-US" sz="2200" dirty="0">
              <a:solidFill>
                <a:srgbClr val="0579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building next to a tree&#10;&#10;Description automatically generated">
            <a:extLst>
              <a:ext uri="{FF2B5EF4-FFF2-40B4-BE49-F238E27FC236}">
                <a16:creationId xmlns:a16="http://schemas.microsoft.com/office/drawing/2014/main" id="{0ABF292F-9737-4AB2-8883-0D22C8ABB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3" y="4114800"/>
            <a:ext cx="3971365" cy="2362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379CA3-35CF-4074-BDB7-F1FE52C2F4AA}"/>
              </a:ext>
            </a:extLst>
          </p:cNvPr>
          <p:cNvSpPr/>
          <p:nvPr/>
        </p:nvSpPr>
        <p:spPr>
          <a:xfrm>
            <a:off x="4572000" y="4495800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khoa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Gò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Công –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Giang</a:t>
            </a:r>
            <a:endParaRPr lang="en-US" sz="2200" dirty="0">
              <a:solidFill>
                <a:srgbClr val="0579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421A3D1-56D6-4C7F-BDC9-CE1029B76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05837"/>
            <a:ext cx="2238579" cy="211488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3071299-F693-4EC7-B88A-6DED710A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97407"/>
            <a:ext cx="2846584" cy="2036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81D1E8-4ED9-4802-9D00-411C52E19236}"/>
              </a:ext>
            </a:extLst>
          </p:cNvPr>
          <p:cNvSpPr/>
          <p:nvPr/>
        </p:nvSpPr>
        <p:spPr>
          <a:xfrm>
            <a:off x="5858026" y="1931313"/>
            <a:ext cx="4759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7BB80B-011C-4375-B162-8233DC2EA979}"/>
              </a:ext>
            </a:extLst>
          </p:cNvPr>
          <p:cNvSpPr/>
          <p:nvPr/>
        </p:nvSpPr>
        <p:spPr>
          <a:xfrm>
            <a:off x="6001053" y="5029200"/>
            <a:ext cx="4759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73430580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E7E9B5-540E-41F0-9D94-22AAA0473C46}"/>
              </a:ext>
            </a:extLst>
          </p:cNvPr>
          <p:cNvSpPr/>
          <p:nvPr/>
        </p:nvSpPr>
        <p:spPr>
          <a:xfrm>
            <a:off x="3774161" y="156463"/>
            <a:ext cx="7963911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BV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TG</a:t>
            </a: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A16B0E-B6FD-4575-B0B9-D97013280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77" y="669793"/>
            <a:ext cx="4898143" cy="3673607"/>
          </a:xfrm>
          <a:prstGeom prst="rect">
            <a:avLst/>
          </a:prstGeom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2E037AB-6EE9-4CE8-B1D0-92EF24D92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" y="658139"/>
            <a:ext cx="6444416" cy="4828261"/>
          </a:xfrm>
          <a:prstGeom prst="rect">
            <a:avLst/>
          </a:prstGeom>
        </p:spPr>
      </p:pic>
      <p:pic>
        <p:nvPicPr>
          <p:cNvPr id="8" name="Picture 7" descr="A close up of a cell phone&#10;&#10;Description automatically generated">
            <a:extLst>
              <a:ext uri="{FF2B5EF4-FFF2-40B4-BE49-F238E27FC236}">
                <a16:creationId xmlns:a16="http://schemas.microsoft.com/office/drawing/2014/main" id="{374614AC-7062-4082-A99B-99412C666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6613">
            <a:off x="6402823" y="4400324"/>
            <a:ext cx="2171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6531EC-C566-4067-B822-CEF6A184475B}"/>
              </a:ext>
            </a:extLst>
          </p:cNvPr>
          <p:cNvSpPr/>
          <p:nvPr/>
        </p:nvSpPr>
        <p:spPr>
          <a:xfrm>
            <a:off x="5181600" y="152400"/>
            <a:ext cx="6777689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BV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khác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180008D-9CE8-418D-973E-6BF46C9A2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10363200" cy="5029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52C720-9202-4C22-AA0F-9879449B2EE4}"/>
              </a:ext>
            </a:extLst>
          </p:cNvPr>
          <p:cNvSpPr/>
          <p:nvPr/>
        </p:nvSpPr>
        <p:spPr>
          <a:xfrm>
            <a:off x="609600" y="6259473"/>
            <a:ext cx="1066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v/v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BV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Dũ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TPHCM</a:t>
            </a:r>
          </a:p>
        </p:txBody>
      </p:sp>
    </p:spTree>
    <p:extLst>
      <p:ext uri="{BB962C8B-B14F-4D97-AF65-F5344CB8AC3E}">
        <p14:creationId xmlns:p14="http://schemas.microsoft.com/office/powerpoint/2010/main" val="190437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B6DF62C-0C71-4F85-8BC9-030630857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479"/>
            <a:ext cx="5839326" cy="452852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0459F7-7AC9-4DED-B7B8-AEE78B409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969546"/>
            <a:ext cx="6197600" cy="487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003FEB-B9D6-4AB0-A3AD-805B837BF054}"/>
              </a:ext>
            </a:extLst>
          </p:cNvPr>
          <p:cNvSpPr/>
          <p:nvPr/>
        </p:nvSpPr>
        <p:spPr>
          <a:xfrm>
            <a:off x="228600" y="5715000"/>
            <a:ext cx="51535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thẻ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KCB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thẻ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ATM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ACCE5-E1CA-4578-99B2-C998FDE4B724}"/>
              </a:ext>
            </a:extLst>
          </p:cNvPr>
          <p:cNvSpPr/>
          <p:nvPr/>
        </p:nvSpPr>
        <p:spPr>
          <a:xfrm>
            <a:off x="5994400" y="1143000"/>
            <a:ext cx="6197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BV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Dũ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TPHCM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48357-4A32-413E-A5E2-9CD47A9F274D}"/>
              </a:ext>
            </a:extLst>
          </p:cNvPr>
          <p:cNvSpPr/>
          <p:nvPr/>
        </p:nvSpPr>
        <p:spPr>
          <a:xfrm>
            <a:off x="3449093" y="173641"/>
            <a:ext cx="8742906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KCB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ATM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BV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Dũ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TPHCM</a:t>
            </a:r>
          </a:p>
        </p:txBody>
      </p:sp>
    </p:spTree>
    <p:extLst>
      <p:ext uri="{BB962C8B-B14F-4D97-AF65-F5344CB8AC3E}">
        <p14:creationId xmlns:p14="http://schemas.microsoft.com/office/powerpoint/2010/main" val="93031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0E320-DB86-E84A-973D-7E12FE0B7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30206"/>
            <a:ext cx="8389576" cy="2579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3EF568-AE41-EF47-9314-FF9DD0CED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1" y="4637019"/>
            <a:ext cx="1876717" cy="1154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B9883-2E63-5243-9D6C-BD7678D8E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077"/>
          <a:stretch/>
        </p:blipFill>
        <p:spPr>
          <a:xfrm>
            <a:off x="1295400" y="4637019"/>
            <a:ext cx="4963808" cy="11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219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1D951-77C3-EB4B-B33C-D34B896A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838200"/>
            <a:ext cx="11899900" cy="594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801B2F-D49C-4A5C-BA47-041EC330ACED}"/>
              </a:ext>
            </a:extLst>
          </p:cNvPr>
          <p:cNvSpPr txBox="1">
            <a:spLocks/>
          </p:cNvSpPr>
          <p:nvPr/>
        </p:nvSpPr>
        <p:spPr>
          <a:xfrm>
            <a:off x="6477000" y="115958"/>
            <a:ext cx="3276600" cy="569842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9pPr>
          </a:lstStyle>
          <a:p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Quan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điểm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của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VNPT</a:t>
            </a:r>
            <a:endParaRPr lang="en-IN" sz="2400" kern="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7080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76200"/>
            <a:ext cx="75438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0" hangingPunct="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TẬP ĐOÀN BƯU CHÍNH VIỄN THÔNG VIỆT NAM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B881E-8354-4D40-8248-E8722188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1219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55B8CB9-E55E-4666-A476-5C74344F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1" y="838201"/>
            <a:ext cx="5892501" cy="6019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9F21E-490C-4305-A2EB-9180BCA827E5}"/>
              </a:ext>
            </a:extLst>
          </p:cNvPr>
          <p:cNvSpPr txBox="1">
            <a:spLocks/>
          </p:cNvSpPr>
          <p:nvPr/>
        </p:nvSpPr>
        <p:spPr>
          <a:xfrm>
            <a:off x="7620000" y="152400"/>
            <a:ext cx="4648200" cy="569842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9pPr>
          </a:lstStyle>
          <a:p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Kết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quả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triển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khai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tại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Trà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Vinh</a:t>
            </a:r>
            <a:endParaRPr lang="en-IN" sz="2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D9C2C15-BD90-4B78-8040-51AAF367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776167"/>
            <a:ext cx="63246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altLang="en-US" sz="2100" dirty="0" err="1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Hệ</a:t>
            </a:r>
            <a:r>
              <a:rPr lang="en-US" altLang="en-US" sz="2100" dirty="0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thống</a:t>
            </a:r>
            <a:r>
              <a:rPr lang="en-US" altLang="en-US" sz="2100" dirty="0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VNPT HIS: ~ 100 đ</a:t>
            </a:r>
            <a:r>
              <a:rPr lang="vi-VN" altLang="en-US" sz="2100" dirty="0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ơ</a:t>
            </a:r>
            <a:r>
              <a:rPr lang="en-US" altLang="en-US" sz="2100" dirty="0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n </a:t>
            </a:r>
            <a:r>
              <a:rPr lang="en-US" altLang="en-US" sz="2100" dirty="0" err="1">
                <a:solidFill>
                  <a:srgbClr val="0579CC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vị</a:t>
            </a:r>
            <a:endParaRPr lang="en-US" altLang="en-US" sz="2100" dirty="0">
              <a:solidFill>
                <a:srgbClr val="0579CC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VNPT 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TTYT huyện Càng Long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TTYT huyện Châu Thành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TTYT 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Duyên Hải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BV Quân Dân Y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BV </a:t>
            </a:r>
            <a:r>
              <a:rPr lang="vi-VN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BV 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học Trà Vinh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PKĐK Đặng Tuyền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BS ngoài giờ BS Đăng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VNPT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RIS/PACS: BV 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ĐH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 Vinh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VNPT 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Huyện Châu Thành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Huyện Tiểu Cần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Huyện Càng Long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Huyện Duyên Hải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Thị xã Duyên Hải </a:t>
            </a:r>
            <a:endParaRPr lang="en-US" sz="2100" dirty="0">
              <a:solidFill>
                <a:srgbClr val="057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1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Huyện Trà Cú</a:t>
            </a:r>
            <a:endParaRPr lang="en-US" altLang="en-US" sz="2100" dirty="0">
              <a:solidFill>
                <a:srgbClr val="0579CC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4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5410200" y="115958"/>
            <a:ext cx="6096000" cy="569842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9pPr>
          </a:lstStyle>
          <a:p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Mô hình chăm sóc sức khỏe thông minh </a:t>
            </a:r>
            <a:endParaRPr lang="en-IN" sz="2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00968-1FEB-264B-8392-9795336A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29"/>
            <a:ext cx="12192000" cy="5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156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/>
          </p:cNvSpPr>
          <p:nvPr/>
        </p:nvSpPr>
        <p:spPr>
          <a:xfrm>
            <a:off x="5410200" y="115958"/>
            <a:ext cx="6096000" cy="569842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9pPr>
          </a:lstStyle>
          <a:p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Mô hình chăm sóc sức khỏe thông minh </a:t>
            </a:r>
            <a:endParaRPr lang="en-IN" sz="2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DB524-4A03-6246-9393-AF8B00813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028700"/>
            <a:ext cx="119507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2572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350151" y="175703"/>
            <a:ext cx="4469493" cy="443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Giải pháp Bệnh viện thông minh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743FA1C-2BC1-4342-8C31-C70EB8111238}"/>
              </a:ext>
            </a:extLst>
          </p:cNvPr>
          <p:cNvSpPr txBox="1">
            <a:spLocks/>
          </p:cNvSpPr>
          <p:nvPr/>
        </p:nvSpPr>
        <p:spPr bwMode="auto">
          <a:xfrm>
            <a:off x="10136716" y="6516688"/>
            <a:ext cx="2055284" cy="3413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Trang </a:t>
            </a:r>
            <a:fld id="{20489E29-5417-46DD-9AFE-B3F931F3718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7DF1C8-088B-8843-A087-89E13E3D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939800"/>
            <a:ext cx="11811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90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B072C-ADE8-7741-936C-CA973666797D}"/>
              </a:ext>
            </a:extLst>
          </p:cNvPr>
          <p:cNvSpPr txBox="1"/>
          <p:nvPr/>
        </p:nvSpPr>
        <p:spPr>
          <a:xfrm>
            <a:off x="6157909" y="2143125"/>
            <a:ext cx="5648958" cy="1971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Giải pháp thanh toán không dùng tiền mặt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F06A1A-4244-4584-BC71-78121E97D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8" y="1511300"/>
            <a:ext cx="4445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F3B9CB8-7810-4CFC-97EA-FF75BB06C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94709"/>
            <a:ext cx="838200" cy="8484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A9F395-8BD9-4874-839C-02D67D9EFF92}"/>
              </a:ext>
            </a:extLst>
          </p:cNvPr>
          <p:cNvSpPr txBox="1">
            <a:spLocks/>
          </p:cNvSpPr>
          <p:nvPr/>
        </p:nvSpPr>
        <p:spPr bwMode="auto">
          <a:xfrm>
            <a:off x="1269402" y="4235491"/>
            <a:ext cx="5207598" cy="138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Condensed"/>
                <a:ea typeface="Roboto Condensed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22/CT-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TTg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26/05/2020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v/v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00" dirty="0">
                <a:solidFill>
                  <a:srgbClr val="057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FE8B7-1E3C-4E58-AF06-A3405E94166F}"/>
              </a:ext>
            </a:extLst>
          </p:cNvPr>
          <p:cNvSpPr/>
          <p:nvPr/>
        </p:nvSpPr>
        <p:spPr>
          <a:xfrm>
            <a:off x="1216958" y="1567696"/>
            <a:ext cx="52075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2545/QĐ-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TTg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30/12/2016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phủ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v/v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phê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duyệt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2016 - 2020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47DD714-5E41-49FE-9024-8B84CCE54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64727"/>
            <a:ext cx="838200" cy="8484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7BD22C2-9D2B-4238-BC3A-B7605DB4A694}"/>
              </a:ext>
            </a:extLst>
          </p:cNvPr>
          <p:cNvSpPr txBox="1">
            <a:spLocks/>
          </p:cNvSpPr>
          <p:nvPr/>
        </p:nvSpPr>
        <p:spPr>
          <a:xfrm>
            <a:off x="7010400" y="118510"/>
            <a:ext cx="2438400" cy="569842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500" b="1">
                <a:solidFill>
                  <a:srgbClr val="990000"/>
                </a:solidFill>
                <a:latin typeface="Arial" charset="0"/>
                <a:ea typeface="SimSun" charset="-122"/>
              </a:defRPr>
            </a:lvl9pPr>
          </a:lstStyle>
          <a:p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vi-VN" sz="2400" kern="0" dirty="0">
                <a:solidFill>
                  <a:schemeClr val="bg1">
                    <a:lumMod val="95000"/>
                  </a:schemeClr>
                </a:solidFill>
              </a:rPr>
              <a:t>ơ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sở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pháp</a:t>
            </a:r>
            <a:r>
              <a:rPr lang="en-US" sz="2400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bg1">
                    <a:lumMod val="95000"/>
                  </a:schemeClr>
                </a:solidFill>
              </a:rPr>
              <a:t>lý</a:t>
            </a:r>
            <a:endParaRPr lang="en-IN" sz="2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52424-73CE-47A4-A413-6863D21C45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844473"/>
            <a:ext cx="4278816" cy="1404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8BEB4-3673-4A27-BACE-0E4A19F3F6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2842516"/>
            <a:ext cx="4278815" cy="2087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C836DD-F3A0-431C-AE9E-F555F00A32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0400" y="5313218"/>
            <a:ext cx="4278816" cy="1426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254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E501761-9338-44BC-8B11-EE309E9DF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38200"/>
            <a:ext cx="6934200" cy="601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746B2D-54EF-46B7-A613-ABA4E559997C}"/>
              </a:ext>
            </a:extLst>
          </p:cNvPr>
          <p:cNvSpPr/>
          <p:nvPr/>
        </p:nvSpPr>
        <p:spPr>
          <a:xfrm>
            <a:off x="152400" y="2875002"/>
            <a:ext cx="533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12/CT-BYT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2/10/2019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v/v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đẩy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579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endParaRPr lang="en-US" sz="2200" dirty="0">
              <a:solidFill>
                <a:srgbClr val="0579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9EDA04C2-4ADD-44E3-995E-9A122C1BD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926460" cy="9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2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970</Words>
  <Application>Microsoft Office PowerPoint</Application>
  <PresentationFormat>Widescreen</PresentationFormat>
  <Paragraphs>98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FrutigerNext LT Bold</vt:lpstr>
      <vt:lpstr>Roboto Condensed</vt:lpstr>
      <vt:lpstr>Times New Roman</vt:lpstr>
      <vt:lpstr>Wingdings</vt:lpstr>
      <vt:lpstr>Office Theme</vt:lpstr>
      <vt:lpstr>GIẢI PHÁP THANH TOÁN  KHÔNG DÙNG TIỀN MẶT CHO     DỊCH VỤ Y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Tran Anh</dc:creator>
  <cp:lastModifiedBy>Huu Quang</cp:lastModifiedBy>
  <cp:revision>78</cp:revision>
  <dcterms:created xsi:type="dcterms:W3CDTF">2019-07-20T11:18:12Z</dcterms:created>
  <dcterms:modified xsi:type="dcterms:W3CDTF">2020-08-17T07:31:52Z</dcterms:modified>
</cp:coreProperties>
</file>